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2"/>
  </p:sldMasterIdLst>
  <p:notesMasterIdLst>
    <p:notesMasterId r:id="rId30"/>
  </p:notesMasterIdLst>
  <p:sldIdLst>
    <p:sldId id="256" r:id="rId3"/>
    <p:sldId id="258" r:id="rId4"/>
    <p:sldId id="259" r:id="rId5"/>
    <p:sldId id="260" r:id="rId6"/>
    <p:sldId id="261" r:id="rId7"/>
    <p:sldId id="262" r:id="rId8"/>
    <p:sldId id="263" r:id="rId9"/>
    <p:sldId id="283" r:id="rId10"/>
    <p:sldId id="265"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embeddedFontLst>
    <p:embeddedFont>
      <p:font typeface="Open Sans" panose="020B060603050402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Slab"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默认节" id="{9F427372-7784-2F4C-B610-2808164028FC}">
          <p14:sldIdLst>
            <p14:sldId id="256"/>
            <p14:sldId id="258"/>
            <p14:sldId id="259"/>
            <p14:sldId id="260"/>
            <p14:sldId id="261"/>
            <p14:sldId id="262"/>
            <p14:sldId id="263"/>
            <p14:sldId id="283"/>
            <p14:sldId id="265"/>
            <p14:sldId id="264"/>
            <p14:sldId id="266"/>
            <p14:sldId id="267"/>
          </p14:sldIdLst>
        </p14:section>
        <p14:section name="无关紧要的" id="{2F0AB741-F002-5243-A286-81578C993CC6}">
          <p14:sldIdLst>
            <p14:sldId id="268"/>
            <p14:sldId id="269"/>
            <p14:sldId id="270"/>
            <p14:sldId id="271"/>
            <p14:sldId id="272"/>
            <p14:sldId id="273"/>
            <p14:sldId id="274"/>
            <p14:sldId id="275"/>
            <p14:sldId id="276"/>
            <p14:sldId id="277"/>
            <p14:sldId id="278"/>
            <p14:sldId id="279"/>
            <p14:sldId id="280"/>
            <p14:sldId id="281"/>
            <p14:sldId id="282"/>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j2M9Vbz+ZLcv7WhAbsfHeNPGyr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p:scale>
          <a:sx n="74" d="100"/>
          <a:sy n="74" d="100"/>
        </p:scale>
        <p:origin x="2016" y="1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rgbClr val="003057"/>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Series 1</c:v>
                </c:pt>
              </c:strCache>
            </c:strRef>
          </c:tx>
          <c:spPr>
            <a:solidFill>
              <a:srgbClr val="B3A369"/>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F0-D74D-B626-7C2D8283109B}"/>
            </c:ext>
          </c:extLst>
        </c:ser>
        <c:ser>
          <c:idx val="1"/>
          <c:order val="1"/>
          <c:tx>
            <c:strRef>
              <c:f>Sheet1!$C$1</c:f>
              <c:strCache>
                <c:ptCount val="1"/>
                <c:pt idx="0">
                  <c:v>Series 2</c:v>
                </c:pt>
              </c:strCache>
            </c:strRef>
          </c:tx>
          <c:spPr>
            <a:solidFill>
              <a:srgbClr val="00305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F0-D74D-B626-7C2D8283109B}"/>
            </c:ext>
          </c:extLst>
        </c:ser>
        <c:ser>
          <c:idx val="2"/>
          <c:order val="2"/>
          <c:tx>
            <c:strRef>
              <c:f>Sheet1!$D$1</c:f>
              <c:strCache>
                <c:ptCount val="1"/>
                <c:pt idx="0">
                  <c:v>Series 3</c:v>
                </c:pt>
              </c:strCache>
            </c:strRef>
          </c:tx>
          <c:spPr>
            <a:solidFill>
              <a:srgbClr val="D6DBD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F0-D74D-B626-7C2D8283109B}"/>
            </c:ext>
          </c:extLst>
        </c:ser>
        <c:dLbls>
          <c:showLegendKey val="0"/>
          <c:showVal val="0"/>
          <c:showCatName val="0"/>
          <c:showSerName val="0"/>
          <c:showPercent val="0"/>
          <c:showBubbleSize val="0"/>
        </c:dLbls>
        <c:gapWidth val="219"/>
        <c:overlap val="-27"/>
        <c:axId val="1762424928"/>
        <c:axId val="1031992992"/>
      </c:barChart>
      <c:catAx>
        <c:axId val="176242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zh-CN"/>
          </a:p>
        </c:txPr>
        <c:crossAx val="1031992992"/>
        <c:crosses val="autoZero"/>
        <c:auto val="1"/>
        <c:lblAlgn val="ctr"/>
        <c:lblOffset val="100"/>
        <c:noMultiLvlLbl val="0"/>
      </c:catAx>
      <c:valAx>
        <c:axId val="1031992992"/>
        <c:scaling>
          <c:orientation val="minMax"/>
        </c:scaling>
        <c:delete val="0"/>
        <c:axPos val="l"/>
        <c:majorGridlines>
          <c:spPr>
            <a:ln w="9525" cap="flat" cmpd="sng" algn="ctr">
              <a:solidFill>
                <a:srgbClr val="D6DBD4"/>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B3A369"/>
                </a:solidFill>
                <a:latin typeface="+mn-lt"/>
                <a:ea typeface="+mn-ea"/>
                <a:cs typeface="+mn-cs"/>
              </a:defRPr>
            </a:pPr>
            <a:endParaRPr lang="zh-CN"/>
          </a:p>
        </c:txPr>
        <c:crossAx val="1762424928"/>
        <c:crosses val="autoZero"/>
        <c:crossBetween val="between"/>
      </c:valAx>
      <c:spPr>
        <a:noFill/>
        <a:ln>
          <a:solidFill>
            <a:srgbClr val="D6DBD4"/>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Series 2</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Series 3</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A6-451D-AAE5-B7B32D3FAB4D}"/>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zh-CN"/>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legendEntry>
        <c:idx val="2"/>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r>
              <a:rPr lang="en-US" baseline="0" dirty="0">
                <a:solidFill>
                  <a:srgbClr val="003057"/>
                </a:solidFill>
                <a:latin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endParaRPr lang="zh-CN"/>
        </a:p>
      </c:txPr>
    </c:title>
    <c:autoTitleDeleted val="0"/>
    <c:plotArea>
      <c:layout/>
      <c:lineChart>
        <c:grouping val="standard"/>
        <c:varyColors val="0"/>
        <c:ser>
          <c:idx val="0"/>
          <c:order val="0"/>
          <c:tx>
            <c:strRef>
              <c:f>Sheet1!$B$1</c:f>
              <c:strCache>
                <c:ptCount val="1"/>
                <c:pt idx="0">
                  <c:v>Series 1</c:v>
                </c:pt>
              </c:strCache>
            </c:strRef>
          </c:tx>
          <c:spPr>
            <a:ln w="22225" cap="rnd">
              <a:solidFill>
                <a:srgbClr val="B3A369"/>
              </a:solidFill>
              <a:round/>
            </a:ln>
            <a:effectLst/>
          </c:spPr>
          <c:marker>
            <c:symbol val="diamond"/>
            <c:size val="6"/>
            <c:spPr>
              <a:solidFill>
                <a:srgbClr val="B3A369"/>
              </a:solidFill>
              <a:ln w="9525">
                <a:solidFill>
                  <a:srgbClr val="B3A369"/>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FCD-490C-83D7-B1B69FB3A04E}"/>
                </c:ext>
              </c:extLst>
            </c:dLbl>
            <c:dLbl>
              <c:idx val="1"/>
              <c:layout>
                <c:manualLayout>
                  <c:x val="-4.0467623033788661E-2"/>
                  <c:y val="-6.87949445434361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CD-490C-83D7-B1B69FB3A04E}"/>
                </c:ext>
              </c:extLst>
            </c:dLbl>
            <c:dLbl>
              <c:idx val="2"/>
              <c:layout>
                <c:manualLayout>
                  <c:x val="-4.3165464569374569E-2"/>
                  <c:y val="-6.8794944543436085E-2"/>
                </c:manualLayout>
              </c:layout>
              <c:tx>
                <c:rich>
                  <a:bodyPr/>
                  <a:lstStyle/>
                  <a:p>
                    <a:fld id="{4B65DA53-39B8-4D0A-9E73-855BB03E8440}" type="VALUE">
                      <a:rPr lang="en-US" altLang="zh-CN">
                        <a:solidFill>
                          <a:schemeClr val="tx1">
                            <a:lumMod val="95000"/>
                            <a:lumOff val="5000"/>
                          </a:schemeClr>
                        </a:solidFill>
                      </a:rPr>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FCD-490C-83D7-B1B69FB3A04E}"/>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CD-490C-83D7-B1B69FB3A04E}"/>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25000"/>
                          <a:lumOff val="7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FCD-490C-83D7-B1B69FB3A04E}"/>
            </c:ext>
          </c:extLst>
        </c:ser>
        <c:ser>
          <c:idx val="1"/>
          <c:order val="1"/>
          <c:tx>
            <c:strRef>
              <c:f>Sheet1!$C$1</c:f>
              <c:strCache>
                <c:ptCount val="1"/>
                <c:pt idx="0">
                  <c:v>Series 2</c:v>
                </c:pt>
              </c:strCache>
            </c:strRef>
          </c:tx>
          <c:spPr>
            <a:ln w="22225" cap="rnd">
              <a:solidFill>
                <a:srgbClr val="004376"/>
              </a:solidFill>
              <a:round/>
            </a:ln>
            <a:effectLst/>
          </c:spPr>
          <c:marker>
            <c:symbol val="square"/>
            <c:size val="6"/>
            <c:spPr>
              <a:solidFill>
                <a:srgbClr val="004376"/>
              </a:solidFill>
              <a:ln w="9525">
                <a:solidFill>
                  <a:srgbClr val="004376"/>
                </a:solidFill>
                <a:round/>
              </a:ln>
              <a:effectLst/>
            </c:spPr>
          </c:marker>
          <c:dLbls>
            <c:dLbl>
              <c:idx val="0"/>
              <c:layout>
                <c:manualLayout>
                  <c:x val="2.158273228468726E-2"/>
                  <c:y val="-7.41897694218642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A1-4687-9B41-86744D7F29C3}"/>
                </c:ext>
              </c:extLst>
            </c:dLbl>
            <c:dLbl>
              <c:idx val="1"/>
              <c:layout>
                <c:manualLayout>
                  <c:x val="2.6978415355859106E-3"/>
                  <c:y val="-3.64208529935838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A1-4687-9B41-86744D7F29C3}"/>
                </c:ext>
              </c:extLst>
            </c:dLbl>
            <c:dLbl>
              <c:idx val="2"/>
              <c:layout>
                <c:manualLayout>
                  <c:x val="1.0791366142343642E-2"/>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A1-4687-9B41-86744D7F29C3}"/>
                </c:ext>
              </c:extLst>
            </c:dLbl>
            <c:dLbl>
              <c:idx val="3"/>
              <c:layout>
                <c:manualLayout>
                  <c:x val="-9.8919713575844352E-17"/>
                  <c:y val="7.28417059871675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FCD-490C-83D7-B1B69FB3A04E}"/>
            </c:ext>
          </c:extLst>
        </c:ser>
        <c:ser>
          <c:idx val="2"/>
          <c:order val="2"/>
          <c:tx>
            <c:strRef>
              <c:f>Sheet1!$D$1</c:f>
              <c:strCache>
                <c:ptCount val="1"/>
                <c:pt idx="0">
                  <c:v>Series 3</c:v>
                </c:pt>
              </c:strCache>
            </c:strRef>
          </c:tx>
          <c:spPr>
            <a:ln w="22225" cap="rnd">
              <a:solidFill>
                <a:srgbClr val="D6DBD4"/>
              </a:solidFill>
              <a:round/>
            </a:ln>
            <a:effectLst/>
          </c:spPr>
          <c:marker>
            <c:symbol val="triangle"/>
            <c:size val="6"/>
            <c:spPr>
              <a:solidFill>
                <a:srgbClr val="D6DBD4"/>
              </a:solidFill>
              <a:ln w="9525">
                <a:solidFill>
                  <a:srgbClr val="D6DBD4"/>
                </a:solidFill>
                <a:round/>
              </a:ln>
              <a:effectLst/>
            </c:spPr>
          </c:marker>
          <c:dLbls>
            <c:dLbl>
              <c:idx val="0"/>
              <c:layout>
                <c:manualLayout>
                  <c:x val="2.6978415355858858E-3"/>
                  <c:y val="5.6654660212241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4A1-4687-9B41-86744D7F29C3}"/>
                </c:ext>
              </c:extLst>
            </c:dLbl>
            <c:dLbl>
              <c:idx val="1"/>
              <c:layout>
                <c:manualLayout>
                  <c:x val="1.0791366142343642E-2"/>
                  <c:y val="4.45143758810468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4A1-4687-9B41-86744D7F29C3}"/>
                </c:ext>
              </c:extLst>
            </c:dLbl>
            <c:dLbl>
              <c:idx val="2"/>
              <c:layout>
                <c:manualLayout>
                  <c:x val="2.6978415355859106E-3"/>
                  <c:y val="3.64208529935838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4A1-4687-9B41-86744D7F29C3}"/>
                </c:ext>
              </c:extLst>
            </c:dLbl>
            <c:dLbl>
              <c:idx val="3"/>
              <c:layout>
                <c:manualLayout>
                  <c:x val="5.3956830711717222E-3"/>
                  <c:y val="-1.6187045774926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FCD-490C-83D7-B1B69FB3A04E}"/>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zh-CN"/>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Data Point 1</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Sheet1!$B$2:$B$7</c:f>
              <c:numCache>
                <c:formatCode>General</c:formatCode>
                <c:ptCount val="6"/>
                <c:pt idx="0">
                  <c:v>4.3</c:v>
                </c:pt>
                <c:pt idx="1">
                  <c:v>2.5</c:v>
                </c:pt>
                <c:pt idx="2">
                  <c:v>3.5</c:v>
                </c:pt>
                <c:pt idx="3">
                  <c:v>4.5</c:v>
                </c:pt>
                <c:pt idx="4">
                  <c:v>2.5</c:v>
                </c:pt>
                <c:pt idx="5">
                  <c:v>3.5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Data Point 2</c:v>
                </c:pt>
              </c:strCache>
            </c:strRef>
          </c:tx>
          <c:spPr>
            <a:solidFill>
              <a:schemeClr val="accent5">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Sheet1!$C$2:$C$7</c:f>
              <c:numCache>
                <c:formatCode>General</c:formatCode>
                <c:ptCount val="6"/>
                <c:pt idx="0">
                  <c:v>2.4</c:v>
                </c:pt>
                <c:pt idx="1">
                  <c:v>4.4000000000000004</c:v>
                </c:pt>
                <c:pt idx="2">
                  <c:v>1.8</c:v>
                </c:pt>
                <c:pt idx="3">
                  <c:v>2.8</c:v>
                </c:pt>
                <c:pt idx="4">
                  <c:v>4.4000000000000004</c:v>
                </c:pt>
                <c:pt idx="5">
                  <c:v>1.8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Data Point 3</c:v>
                </c:pt>
              </c:strCache>
            </c:strRef>
          </c:tx>
          <c:spPr>
            <a:solidFill>
              <a:schemeClr val="accent1">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Sheet1!$D$2:$D$7</c:f>
              <c:numCache>
                <c:formatCode>General</c:formatCode>
                <c:ptCount val="6"/>
                <c:pt idx="0">
                  <c:v>2</c:v>
                </c:pt>
                <c:pt idx="1">
                  <c:v>2</c:v>
                </c:pt>
                <c:pt idx="2">
                  <c:v>3</c:v>
                </c:pt>
                <c:pt idx="3">
                  <c:v>5</c:v>
                </c:pt>
                <c:pt idx="4">
                  <c:v>2</c:v>
                </c:pt>
                <c:pt idx="5">
                  <c:v>3</c:v>
                </c:pt>
              </c:numCache>
            </c:numRef>
          </c:val>
          <c:extLst>
            <c:ext xmlns:c16="http://schemas.microsoft.com/office/drawing/2014/chart" uri="{C3380CC4-5D6E-409C-BE32-E72D297353CC}">
              <c16:uniqueId val="{00000002-95A6-451D-AAE5-B7B32D3FAB4D}"/>
            </c:ext>
          </c:extLst>
        </c:ser>
        <c:ser>
          <c:idx val="3"/>
          <c:order val="3"/>
          <c:tx>
            <c:strRef>
              <c:f>Sheet1!$E$1</c:f>
              <c:strCache>
                <c:ptCount val="1"/>
                <c:pt idx="0">
                  <c:v>Data Point 4</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Sheet1!$E$2:$E$7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1-26A2-4994-8B97-4EBB70E2225C}"/>
            </c:ext>
          </c:extLst>
        </c:ser>
        <c:ser>
          <c:idx val="4"/>
          <c:order val="4"/>
          <c:tx>
            <c:strRef>
              <c:f>Sheet1!$F$1</c:f>
              <c:strCache>
                <c:ptCount val="1"/>
                <c:pt idx="0">
                  <c:v>Data Point 5</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Sheet1!$F$2:$F$7</c:f>
              <c:numCache>
                <c:formatCode>General</c:formatCode>
                <c:ptCount val="6"/>
                <c:pt idx="0">
                  <c:v>3</c:v>
                </c:pt>
                <c:pt idx="1">
                  <c:v>4</c:v>
                </c:pt>
                <c:pt idx="2">
                  <c:v>5</c:v>
                </c:pt>
                <c:pt idx="3">
                  <c:v>2</c:v>
                </c:pt>
                <c:pt idx="4">
                  <c:v>6</c:v>
                </c:pt>
                <c:pt idx="5">
                  <c:v>5</c:v>
                </c:pt>
              </c:numCache>
            </c:numRef>
          </c:val>
          <c:extLst>
            <c:ext xmlns:c16="http://schemas.microsoft.com/office/drawing/2014/chart" uri="{C3380CC4-5D6E-409C-BE32-E72D297353CC}">
              <c16:uniqueId val="{00000002-26A2-4994-8B97-4EBB70E2225C}"/>
            </c:ext>
          </c:extLst>
        </c:ser>
        <c:ser>
          <c:idx val="5"/>
          <c:order val="5"/>
          <c:tx>
            <c:strRef>
              <c:f>Sheet1!$G$1</c:f>
              <c:strCache>
                <c:ptCount val="1"/>
                <c:pt idx="0">
                  <c:v>Data Point 6</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Sheet1!$G$2:$G$7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3-26A2-4994-8B97-4EBB70E2225C}"/>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zh-CN"/>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Data Point 1</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D6-43BE-8AAC-2AA4900FF4A0}"/>
                </c:ext>
              </c:extLst>
            </c:dLbl>
            <c:dLbl>
              <c:idx val="1"/>
              <c:layout>
                <c:manualLayout>
                  <c:x val="-8.9836727992850446E-2"/>
                  <c:y val="-5.15157499292505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D6-43BE-8AAC-2AA4900FF4A0}"/>
                </c:ext>
              </c:extLst>
            </c:dLbl>
            <c:dLbl>
              <c:idx val="2"/>
              <c:layout>
                <c:manualLayout>
                  <c:x val="-5.633061120457275E-2"/>
                  <c:y val="-9.5519612385984443E-3"/>
                </c:manualLayout>
              </c:layout>
              <c:tx>
                <c:rich>
                  <a:bodyPr/>
                  <a:lstStyle/>
                  <a:p>
                    <a:fld id="{4B65DA53-39B8-4D0A-9E73-855BB03E8440}" type="VALUE">
                      <a:rPr lang="en-US" altLang="zh-CN">
                        <a:solidFill>
                          <a:schemeClr val="tx1">
                            <a:lumMod val="95000"/>
                            <a:lumOff val="5000"/>
                          </a:schemeClr>
                        </a:solidFill>
                      </a:rPr>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3D6-43BE-8AAC-2AA4900FF4A0}"/>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D6-43BE-8AAC-2AA4900FF4A0}"/>
                </c:ext>
              </c:extLst>
            </c:dLbl>
            <c:dLbl>
              <c:idx val="4"/>
              <c:layout>
                <c:manualLayout>
                  <c:x val="6.5825559416833402E-3"/>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Sheet1!$B$2:$B$6</c:f>
              <c:numCache>
                <c:formatCode>General</c:formatCode>
                <c:ptCount val="5"/>
                <c:pt idx="0">
                  <c:v>3</c:v>
                </c:pt>
                <c:pt idx="1">
                  <c:v>2.5</c:v>
                </c:pt>
                <c:pt idx="2">
                  <c:v>3.5</c:v>
                </c:pt>
                <c:pt idx="3">
                  <c:v>4.5</c:v>
                </c:pt>
                <c:pt idx="4">
                  <c:v>4.4000000000000004</c:v>
                </c:pt>
              </c:numCache>
            </c:numRef>
          </c:val>
          <c:smooth val="0"/>
          <c:extLst>
            <c:ext xmlns:c16="http://schemas.microsoft.com/office/drawing/2014/chart" uri="{C3380CC4-5D6E-409C-BE32-E72D297353CC}">
              <c16:uniqueId val="{00000004-C3D6-43BE-8AAC-2AA4900FF4A0}"/>
            </c:ext>
          </c:extLst>
        </c:ser>
        <c:ser>
          <c:idx val="1"/>
          <c:order val="1"/>
          <c:tx>
            <c:strRef>
              <c:f>Sheet1!$C$1</c:f>
              <c:strCache>
                <c:ptCount val="1"/>
                <c:pt idx="0">
                  <c:v>Data Point 2</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dLbls>
            <c:dLbl>
              <c:idx val="0"/>
              <c:layout>
                <c:manualLayout>
                  <c:x val="-4.6077891591782535E-2"/>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3D6-43BE-8AAC-2AA4900FF4A0}"/>
                </c:ext>
              </c:extLst>
            </c:dLbl>
            <c:dLbl>
              <c:idx val="1"/>
              <c:layout>
                <c:manualLayout>
                  <c:x val="3.2912779708415491E-3"/>
                  <c:y val="-4.1963788690652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3D6-43BE-8AAC-2AA4900FF4A0}"/>
                </c:ext>
              </c:extLst>
            </c:dLbl>
            <c:dLbl>
              <c:idx val="2"/>
              <c:layout>
                <c:manualLayout>
                  <c:x val="-3.2912779708416094E-3"/>
                  <c:y val="3.70268723741045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3D6-43BE-8AAC-2AA4900FF4A0}"/>
                </c:ext>
              </c:extLst>
            </c:dLbl>
            <c:dLbl>
              <c:idx val="3"/>
              <c:layout>
                <c:manualLayout>
                  <c:x val="0"/>
                  <c:y val="3.9495330532378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3D6-43BE-8AAC-2AA4900FF4A0}"/>
                </c:ext>
              </c:extLst>
            </c:dLbl>
            <c:dLbl>
              <c:idx val="4"/>
              <c:layout>
                <c:manualLayout>
                  <c:x val="1.6456389854208047E-3"/>
                  <c:y val="4.69007050071992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Sheet1!$C$2:$C$6</c:f>
              <c:numCache>
                <c:formatCode>General</c:formatCode>
                <c:ptCount val="5"/>
                <c:pt idx="0">
                  <c:v>2.4</c:v>
                </c:pt>
                <c:pt idx="1">
                  <c:v>4.4000000000000004</c:v>
                </c:pt>
                <c:pt idx="2">
                  <c:v>2</c:v>
                </c:pt>
                <c:pt idx="3">
                  <c:v>1.8</c:v>
                </c:pt>
                <c:pt idx="4">
                  <c:v>6</c:v>
                </c:pt>
              </c:numCache>
            </c:numRef>
          </c:val>
          <c:smooth val="0"/>
          <c:extLst>
            <c:ext xmlns:c16="http://schemas.microsoft.com/office/drawing/2014/chart" uri="{C3380CC4-5D6E-409C-BE32-E72D297353CC}">
              <c16:uniqueId val="{00000005-C3D6-43BE-8AAC-2AA4900FF4A0}"/>
            </c:ext>
          </c:extLst>
        </c:ser>
        <c:ser>
          <c:idx val="2"/>
          <c:order val="2"/>
          <c:tx>
            <c:strRef>
              <c:f>Sheet1!$D$1</c:f>
              <c:strCache>
                <c:ptCount val="1"/>
                <c:pt idx="0">
                  <c:v>Data Point 3</c:v>
                </c:pt>
              </c:strCache>
            </c:strRef>
          </c:tx>
          <c:spPr>
            <a:ln w="22225" cap="rnd">
              <a:solidFill>
                <a:schemeClr val="accent6"/>
              </a:solidFill>
              <a:round/>
            </a:ln>
            <a:effectLst/>
          </c:spPr>
          <c:marker>
            <c:symbol val="triangle"/>
            <c:size val="6"/>
            <c:spPr>
              <a:solidFill>
                <a:schemeClr val="accent6"/>
              </a:solidFill>
              <a:ln w="9525">
                <a:solidFill>
                  <a:schemeClr val="accent6"/>
                </a:solidFill>
                <a:round/>
              </a:ln>
              <a:effectLst/>
            </c:spPr>
          </c:marker>
          <c:dLbls>
            <c:dLbl>
              <c:idx val="0"/>
              <c:layout>
                <c:manualLayout>
                  <c:x val="0"/>
                  <c:y val="3.70268723741046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3D6-43BE-8AAC-2AA4900FF4A0}"/>
                </c:ext>
              </c:extLst>
            </c:dLbl>
            <c:dLbl>
              <c:idx val="1"/>
              <c:layout>
                <c:manualLayout>
                  <c:x val="1.6456389854208047E-3"/>
                  <c:y val="5.92429957985675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3D6-43BE-8AAC-2AA4900FF4A0}"/>
                </c:ext>
              </c:extLst>
            </c:dLbl>
            <c:dLbl>
              <c:idx val="2"/>
              <c:layout>
                <c:manualLayout>
                  <c:x val="1.6456389854208047E-3"/>
                  <c:y val="2.4684581582736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3D6-43BE-8AAC-2AA4900FF4A0}"/>
                </c:ext>
              </c:extLst>
            </c:dLbl>
            <c:dLbl>
              <c:idx val="3"/>
              <c:layout>
                <c:manualLayout>
                  <c:x val="-1.9747667825049657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3D6-43BE-8AAC-2AA4900FF4A0}"/>
                </c:ext>
              </c:extLst>
            </c:dLbl>
            <c:dLbl>
              <c:idx val="4"/>
              <c:layout>
                <c:manualLayout>
                  <c:x val="1.31651118833665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Sheet1!$D$2:$D$6</c:f>
              <c:numCache>
                <c:formatCode>General</c:formatCode>
                <c:ptCount val="5"/>
                <c:pt idx="0">
                  <c:v>1</c:v>
                </c:pt>
                <c:pt idx="1">
                  <c:v>2</c:v>
                </c:pt>
                <c:pt idx="2">
                  <c:v>3</c:v>
                </c:pt>
                <c:pt idx="3">
                  <c:v>5</c:v>
                </c:pt>
                <c:pt idx="4">
                  <c:v>4</c:v>
                </c:pt>
              </c:numCache>
            </c:numRef>
          </c:val>
          <c:smooth val="0"/>
          <c:extLst>
            <c:ext xmlns:c16="http://schemas.microsoft.com/office/drawing/2014/chart" uri="{C3380CC4-5D6E-409C-BE32-E72D297353CC}">
              <c16:uniqueId val="{00000006-C3D6-43BE-8AAC-2AA4900FF4A0}"/>
            </c:ext>
          </c:extLst>
        </c:ser>
        <c:ser>
          <c:idx val="3"/>
          <c:order val="3"/>
          <c:tx>
            <c:strRef>
              <c:f>Sheet1!$E$1</c:f>
              <c:strCache>
                <c:ptCount val="1"/>
                <c:pt idx="0">
                  <c:v>Data Point 4</c:v>
                </c:pt>
              </c:strCache>
            </c:strRef>
          </c:tx>
          <c:spPr>
            <a:ln w="22225" cap="rnd">
              <a:solidFill>
                <a:schemeClr val="accent4">
                  <a:lumMod val="75000"/>
                </a:schemeClr>
              </a:solidFill>
              <a:round/>
            </a:ln>
            <a:effectLst/>
          </c:spPr>
          <c:marker>
            <c:symbol val="x"/>
            <c:size val="6"/>
            <c:spPr>
              <a:noFill/>
              <a:ln w="9525">
                <a:solidFill>
                  <a:schemeClr val="accent4">
                    <a:lumMod val="75000"/>
                  </a:schemeClr>
                </a:solidFill>
                <a:round/>
              </a:ln>
              <a:effectLst/>
            </c:spPr>
          </c:marker>
          <c:dLbls>
            <c:dLbl>
              <c:idx val="0"/>
              <c:layout>
                <c:manualLayout>
                  <c:x val="-4.6077891591782549E-2"/>
                  <c:y val="4.9369163165472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3D6-43BE-8AAC-2AA4900FF4A0}"/>
                </c:ext>
              </c:extLst>
            </c:dLbl>
            <c:dLbl>
              <c:idx val="1"/>
              <c:layout>
                <c:manualLayout>
                  <c:x val="-5.9243003475148971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3D6-43BE-8AAC-2AA4900FF4A0}"/>
                </c:ext>
              </c:extLst>
            </c:dLbl>
            <c:dLbl>
              <c:idx val="2"/>
              <c:layout>
                <c:manualLayout>
                  <c:x val="2.4684584781312011E-2"/>
                  <c:y val="1.72792071079154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C3D6-43BE-8AAC-2AA4900FF4A0}"/>
                </c:ext>
              </c:extLst>
            </c:dLbl>
            <c:dLbl>
              <c:idx val="3"/>
              <c:layout>
                <c:manualLayout>
                  <c:x val="-8.2281949271040294E-2"/>
                  <c:y val="-5.183762132374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Sheet1!$E$2:$E$6</c:f>
              <c:numCache>
                <c:formatCode>General</c:formatCode>
                <c:ptCount val="5"/>
                <c:pt idx="0">
                  <c:v>2</c:v>
                </c:pt>
                <c:pt idx="1">
                  <c:v>1.8</c:v>
                </c:pt>
                <c:pt idx="2">
                  <c:v>2.4</c:v>
                </c:pt>
                <c:pt idx="3">
                  <c:v>3</c:v>
                </c:pt>
                <c:pt idx="4">
                  <c:v>2.5</c:v>
                </c:pt>
              </c:numCache>
            </c:numRef>
          </c:val>
          <c:smooth val="0"/>
          <c:extLst>
            <c:ext xmlns:c16="http://schemas.microsoft.com/office/drawing/2014/chart" uri="{C3380CC4-5D6E-409C-BE32-E72D297353CC}">
              <c16:uniqueId val="{00000010-C3D6-43BE-8AAC-2AA4900FF4A0}"/>
            </c:ext>
          </c:extLst>
        </c:ser>
        <c:ser>
          <c:idx val="4"/>
          <c:order val="4"/>
          <c:tx>
            <c:strRef>
              <c:f>Sheet1!$F$1</c:f>
              <c:strCache>
                <c:ptCount val="1"/>
                <c:pt idx="0">
                  <c:v>Data Point 5</c:v>
                </c:pt>
              </c:strCache>
            </c:strRef>
          </c:tx>
          <c:spPr>
            <a:ln w="22225" cap="rnd">
              <a:solidFill>
                <a:schemeClr val="accent2">
                  <a:lumMod val="50000"/>
                  <a:lumOff val="50000"/>
                </a:schemeClr>
              </a:solidFill>
              <a:round/>
            </a:ln>
            <a:effectLst/>
          </c:spPr>
          <c:marker>
            <c:symbol val="star"/>
            <c:size val="6"/>
            <c:spPr>
              <a:noFill/>
              <a:ln w="9525">
                <a:solidFill>
                  <a:schemeClr val="accent2">
                    <a:lumMod val="50000"/>
                    <a:lumOff val="50000"/>
                  </a:schemeClr>
                </a:solidFill>
                <a:round/>
              </a:ln>
              <a:effectLst/>
            </c:spPr>
          </c:marker>
          <c:dLbls>
            <c:dLbl>
              <c:idx val="0"/>
              <c:layout>
                <c:manualLayout>
                  <c:x val="-4.9369169562624299E-3"/>
                  <c:y val="-4.44322468489257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C3D6-43BE-8AAC-2AA4900FF4A0}"/>
                </c:ext>
              </c:extLst>
            </c:dLbl>
            <c:dLbl>
              <c:idx val="1"/>
              <c:layout>
                <c:manualLayout>
                  <c:x val="-4.936916956262475E-3"/>
                  <c:y val="-4.4432246848925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3D6-43BE-8AAC-2AA4900FF4A0}"/>
                </c:ext>
              </c:extLst>
            </c:dLbl>
            <c:dLbl>
              <c:idx val="2"/>
              <c:layout>
                <c:manualLayout>
                  <c:x val="8.2281949271040232E-3"/>
                  <c:y val="-6.664837027338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3D6-43BE-8AAC-2AA4900FF4A0}"/>
                </c:ext>
              </c:extLst>
            </c:dLbl>
            <c:dLbl>
              <c:idx val="3"/>
              <c:layout>
                <c:manualLayout>
                  <c:x val="-1.9747667825049657E-2"/>
                  <c:y val="-3.2089956057557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Sheet1!$F$2:$F$6</c:f>
              <c:numCache>
                <c:formatCode>General</c:formatCode>
                <c:ptCount val="5"/>
                <c:pt idx="0">
                  <c:v>4.3</c:v>
                </c:pt>
                <c:pt idx="1">
                  <c:v>3</c:v>
                </c:pt>
                <c:pt idx="2">
                  <c:v>4</c:v>
                </c:pt>
                <c:pt idx="3">
                  <c:v>2.2999999999999998</c:v>
                </c:pt>
                <c:pt idx="4">
                  <c:v>2.5</c:v>
                </c:pt>
              </c:numCache>
            </c:numRef>
          </c:val>
          <c:smooth val="0"/>
          <c:extLst>
            <c:ext xmlns:c16="http://schemas.microsoft.com/office/drawing/2014/chart" uri="{C3380CC4-5D6E-409C-BE32-E72D297353CC}">
              <c16:uniqueId val="{00000011-C3D6-43BE-8AAC-2AA4900FF4A0}"/>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zh-CN"/>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4376"/>
                </a:solidFill>
                <a:latin typeface="Roboto" panose="02000000000000000000" pitchFamily="2" charset="0"/>
                <a:ea typeface="Roboto" panose="02000000000000000000" pitchFamily="2" charset="0"/>
                <a:cs typeface="Roboto" panose="02000000000000000000" pitchFamily="2" charset="0"/>
              </a:rPr>
              <a:t>Chart SAMPLE 3</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zh-CN"/>
        </a:p>
      </c:txPr>
    </c:title>
    <c:autoTitleDeleted val="0"/>
    <c:plotArea>
      <c:layout/>
      <c:pieChart>
        <c:varyColors val="1"/>
        <c:ser>
          <c:idx val="0"/>
          <c:order val="0"/>
          <c:tx>
            <c:strRef>
              <c:f>Sheet1!$B$1</c:f>
              <c:strCache>
                <c:ptCount val="1"/>
                <c:pt idx="0">
                  <c:v>Chart</c:v>
                </c:pt>
              </c:strCache>
            </c:strRef>
          </c:tx>
          <c:spPr>
            <a:effectLst/>
          </c:spPr>
          <c:dPt>
            <c:idx val="0"/>
            <c:bubble3D val="0"/>
            <c:spPr>
              <a:solidFill>
                <a:schemeClr val="accent2"/>
              </a:solidFill>
              <a:ln>
                <a:noFill/>
              </a:ln>
              <a:effectLst/>
            </c:spPr>
            <c:extLst>
              <c:ext xmlns:c16="http://schemas.microsoft.com/office/drawing/2014/chart" uri="{C3380CC4-5D6E-409C-BE32-E72D297353CC}">
                <c16:uniqueId val="{00000000-C3D6-43BE-8AAC-2AA4900FF4A0}"/>
              </c:ext>
            </c:extLst>
          </c:dPt>
          <c:dPt>
            <c:idx val="1"/>
            <c:bubble3D val="0"/>
            <c:spPr>
              <a:solidFill>
                <a:schemeClr val="accent1"/>
              </a:solidFill>
              <a:ln>
                <a:noFill/>
              </a:ln>
              <a:effectLst/>
            </c:spPr>
            <c:extLst>
              <c:ext xmlns:c16="http://schemas.microsoft.com/office/drawing/2014/chart" uri="{C3380CC4-5D6E-409C-BE32-E72D297353CC}">
                <c16:uniqueId val="{00000001-C3D6-43BE-8AAC-2AA4900FF4A0}"/>
              </c:ext>
            </c:extLst>
          </c:dPt>
          <c:dPt>
            <c:idx val="2"/>
            <c:bubble3D val="0"/>
            <c:spPr>
              <a:solidFill>
                <a:schemeClr val="accent6">
                  <a:lumMod val="60000"/>
                  <a:lumOff val="40000"/>
                </a:schemeClr>
              </a:solidFill>
              <a:ln>
                <a:noFill/>
              </a:ln>
              <a:effectLst/>
            </c:spPr>
            <c:extLst>
              <c:ext xmlns:c16="http://schemas.microsoft.com/office/drawing/2014/chart" uri="{C3380CC4-5D6E-409C-BE32-E72D297353CC}">
                <c16:uniqueId val="{00000002-C3D6-43BE-8AAC-2AA4900FF4A0}"/>
              </c:ext>
            </c:extLst>
          </c:dPt>
          <c:dPt>
            <c:idx val="3"/>
            <c:bubble3D val="0"/>
            <c:spPr>
              <a:solidFill>
                <a:srgbClr val="54585A"/>
              </a:solidFill>
              <a:ln>
                <a:noFill/>
              </a:ln>
              <a:effectLst/>
            </c:spPr>
            <c:extLst>
              <c:ext xmlns:c16="http://schemas.microsoft.com/office/drawing/2014/chart" uri="{C3380CC4-5D6E-409C-BE32-E72D297353CC}">
                <c16:uniqueId val="{00000003-C3D6-43BE-8AAC-2AA4900FF4A0}"/>
              </c:ext>
            </c:extLst>
          </c:dPt>
          <c:dPt>
            <c:idx val="4"/>
            <c:bubble3D val="0"/>
            <c:spPr>
              <a:solidFill>
                <a:schemeClr val="tx2">
                  <a:lumMod val="40000"/>
                  <a:lumOff val="60000"/>
                </a:schemeClr>
              </a:solidFill>
              <a:ln>
                <a:noFill/>
              </a:ln>
              <a:effectLst/>
            </c:spPr>
            <c:extLst>
              <c:ext xmlns:c16="http://schemas.microsoft.com/office/drawing/2014/chart" uri="{C3380CC4-5D6E-409C-BE32-E72D297353CC}">
                <c16:uniqueId val="{0000001C-C3D6-43BE-8AAC-2AA4900FF4A0}"/>
              </c:ext>
            </c:extLst>
          </c:dPt>
          <c:dLbls>
            <c:dLbl>
              <c:idx val="0"/>
              <c:layout>
                <c:manualLayout>
                  <c:x val="1.5965335861639118E-2"/>
                  <c:y val="-2.962149789928379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AE7794E1-A441-4622-BFAE-72E8B8CBDB23}" type="CATEGORYNAME">
                      <a:rPr lang="en-US" altLang="zh-CN" sz="1000" baseline="0" smtClean="0">
                        <a:solidFill>
                          <a:srgbClr val="004376"/>
                        </a:solidFill>
                      </a:rPr>
                      <a:pPr>
                        <a:defRPr sz="1000">
                          <a:solidFill>
                            <a:srgbClr val="B3A369"/>
                          </a:solidFill>
                        </a:defRPr>
                      </a:pPr>
                      <a:t>[类别名称]</a:t>
                    </a:fld>
                    <a:r>
                      <a:rPr lang="en-US" sz="1000" baseline="0" dirty="0">
                        <a:solidFill>
                          <a:srgbClr val="004376"/>
                        </a:solidFill>
                      </a:rPr>
                      <a:t> | 5</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zh-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3D6-43BE-8AAC-2AA4900FF4A0}"/>
                </c:ext>
              </c:extLst>
            </c:dLbl>
            <c:dLbl>
              <c:idx val="1"/>
              <c:layout>
                <c:manualLayout>
                  <c:x val="-3.0334138137114445E-2"/>
                  <c:y val="9.873832633094607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8A402D83-53FC-4F01-B474-9C6C971B06CE}" type="CATEGORYNAME">
                      <a:rPr lang="en-US" altLang="zh-CN" sz="1000" baseline="0" smtClean="0">
                        <a:solidFill>
                          <a:srgbClr val="B3A369"/>
                        </a:solidFill>
                      </a:rPr>
                      <a:pPr>
                        <a:defRPr sz="1000">
                          <a:solidFill>
                            <a:srgbClr val="B3A369"/>
                          </a:solidFill>
                        </a:defRPr>
                      </a:pPr>
                      <a:t>[类别名称]</a:t>
                    </a:fld>
                    <a:r>
                      <a:rPr lang="en-US" sz="1000" baseline="0" dirty="0">
                        <a:solidFill>
                          <a:srgbClr val="B3A369"/>
                        </a:solidFill>
                      </a:rPr>
                      <a:t> | </a:t>
                    </a:r>
                    <a:fld id="{1DF61BEB-A6E6-4D18-BF95-DC0A4A4B5E1D}" type="VALUE">
                      <a:rPr lang="en-US" altLang="zh-CN" sz="1000" baseline="0" smtClean="0">
                        <a:solidFill>
                          <a:srgbClr val="B3A369"/>
                        </a:solidFill>
                      </a:rPr>
                      <a:pPr>
                        <a:defRPr sz="1000">
                          <a:solidFill>
                            <a:srgbClr val="B3A369"/>
                          </a:solidFill>
                        </a:defRPr>
                      </a:pPr>
                      <a:t>[值]</a:t>
                    </a:fld>
                    <a:endParaRPr lang="en-US" sz="1000" baseline="0" dirty="0">
                      <a:solidFill>
                        <a:srgbClr val="B3A369"/>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zh-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3D6-43BE-8AAC-2AA4900FF4A0}"/>
                </c:ext>
              </c:extLst>
            </c:dLbl>
            <c:dLbl>
              <c:idx val="2"/>
              <c:layout>
                <c:manualLayout>
                  <c:x val="2.7141070964786504E-2"/>
                  <c:y val="6.417991211511489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r>
                      <a:rPr lang="en-US" sz="1000" baseline="0" dirty="0">
                        <a:solidFill>
                          <a:schemeClr val="accent6">
                            <a:lumMod val="60000"/>
                            <a:lumOff val="40000"/>
                          </a:schemeClr>
                        </a:solidFill>
                      </a:rPr>
                      <a:t>Data Point 3 | 4</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zh-CN"/>
                </a:p>
              </c:txPr>
              <c:dLblPos val="bestFit"/>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3D6-43BE-8AAC-2AA4900FF4A0}"/>
                </c:ext>
              </c:extLst>
            </c:dLbl>
            <c:dLbl>
              <c:idx val="3"/>
              <c:layout>
                <c:manualLayout>
                  <c:x val="1.7561869447803032E-2"/>
                  <c:y val="-4.1963788690652093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F39049AE-09B7-4987-A8ED-BACE15324105}" type="CATEGORYNAME">
                      <a:rPr lang="en-US" altLang="zh-CN" sz="1000" baseline="0" smtClean="0">
                        <a:solidFill>
                          <a:srgbClr val="54585A"/>
                        </a:solidFill>
                      </a:rPr>
                      <a:pPr>
                        <a:defRPr sz="1000">
                          <a:solidFill>
                            <a:srgbClr val="B3A369"/>
                          </a:solidFill>
                        </a:defRPr>
                      </a:pPr>
                      <a:t>[类别名称]</a:t>
                    </a:fld>
                    <a:r>
                      <a:rPr lang="en-US" sz="1000" baseline="0" dirty="0">
                        <a:solidFill>
                          <a:srgbClr val="54585A"/>
                        </a:solidFill>
                      </a:rPr>
                      <a:t> | </a:t>
                    </a:r>
                    <a:fld id="{5CADD2B1-1F32-4A59-932F-6BF79E3E1C2E}" type="VALUE">
                      <a:rPr lang="en-US" altLang="zh-CN" sz="1000" baseline="0" smtClean="0">
                        <a:solidFill>
                          <a:srgbClr val="54585A"/>
                        </a:solidFill>
                      </a:rPr>
                      <a:pPr>
                        <a:defRPr sz="1000">
                          <a:solidFill>
                            <a:srgbClr val="B3A369"/>
                          </a:solidFill>
                        </a:defRPr>
                      </a:pPr>
                      <a:t>[值]</a:t>
                    </a:fld>
                    <a:endParaRPr lang="en-US" sz="1000" baseline="0" dirty="0">
                      <a:solidFill>
                        <a:srgbClr val="54585A"/>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zh-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3D6-43BE-8AAC-2AA4900FF4A0}"/>
                </c:ext>
              </c:extLst>
            </c:dLbl>
            <c:dLbl>
              <c:idx val="4"/>
              <c:layout>
                <c:manualLayout>
                  <c:x val="0"/>
                  <c:y val="-2.4684581582736499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D8A8B773-CA91-48AC-B88C-39DF067C184E}" type="CATEGORYNAME">
                      <a:rPr lang="en-US" altLang="zh-CN" sz="1000" baseline="0" smtClean="0">
                        <a:solidFill>
                          <a:schemeClr val="accent3">
                            <a:lumMod val="60000"/>
                            <a:lumOff val="40000"/>
                          </a:schemeClr>
                        </a:solidFill>
                      </a:rPr>
                      <a:pPr>
                        <a:defRPr sz="1000">
                          <a:solidFill>
                            <a:srgbClr val="B3A369"/>
                          </a:solidFill>
                        </a:defRPr>
                      </a:pPr>
                      <a:t>[类别名称]</a:t>
                    </a:fld>
                    <a:r>
                      <a:rPr lang="en-US" sz="1000" baseline="0" dirty="0">
                        <a:solidFill>
                          <a:schemeClr val="accent3">
                            <a:lumMod val="60000"/>
                            <a:lumOff val="40000"/>
                          </a:schemeClr>
                        </a:solidFill>
                      </a:rPr>
                      <a:t> | </a:t>
                    </a:r>
                    <a:fld id="{8290661B-3229-4C65-B83B-534884BCDB85}" type="VALUE">
                      <a:rPr lang="en-US" altLang="zh-CN" sz="1000" baseline="0" smtClean="0">
                        <a:solidFill>
                          <a:schemeClr val="accent3">
                            <a:lumMod val="60000"/>
                            <a:lumOff val="40000"/>
                          </a:schemeClr>
                        </a:solidFill>
                      </a:rPr>
                      <a:pPr>
                        <a:defRPr sz="1000">
                          <a:solidFill>
                            <a:srgbClr val="B3A369"/>
                          </a:solidFill>
                        </a:defRPr>
                      </a:pPr>
                      <a:t>[值]</a:t>
                    </a:fld>
                    <a:endParaRPr lang="en-US" sz="1000" baseline="0" dirty="0">
                      <a:solidFill>
                        <a:schemeClr val="accent3">
                          <a:lumMod val="60000"/>
                          <a:lumOff val="4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zh-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Sheet1!$B$2:$B$6</c:f>
              <c:numCache>
                <c:formatCode>General</c:formatCode>
                <c:ptCount val="5"/>
                <c:pt idx="0">
                  <c:v>3</c:v>
                </c:pt>
                <c:pt idx="1">
                  <c:v>7</c:v>
                </c:pt>
                <c:pt idx="2">
                  <c:v>4</c:v>
                </c:pt>
                <c:pt idx="3">
                  <c:v>3</c:v>
                </c:pt>
                <c:pt idx="4">
                  <c:v>2</c:v>
                </c:pt>
              </c:numCache>
            </c:numRef>
          </c:val>
          <c:extLst>
            <c:ext xmlns:c16="http://schemas.microsoft.com/office/drawing/2014/chart" uri="{C3380CC4-5D6E-409C-BE32-E72D297353CC}">
              <c16:uniqueId val="{00000004-C3D6-43BE-8AAC-2AA4900FF4A0}"/>
            </c:ext>
          </c:extLst>
        </c:ser>
        <c:ser>
          <c:idx val="1"/>
          <c:order val="1"/>
          <c:tx>
            <c:strRef>
              <c:f>Sheet1!$C$1</c:f>
              <c:strCache>
                <c:ptCount val="1"/>
                <c:pt idx="0">
                  <c:v>Column1</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C-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D-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B-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Sheet1!$C$2:$C$6</c:f>
              <c:numCache>
                <c:formatCode>General</c:formatCode>
                <c:ptCount val="5"/>
              </c:numCache>
            </c:numRef>
          </c:val>
          <c:extLst>
            <c:ext xmlns:c16="http://schemas.microsoft.com/office/drawing/2014/chart" uri="{C3380CC4-5D6E-409C-BE32-E72D297353CC}">
              <c16:uniqueId val="{00000005-C3D6-43BE-8AAC-2AA4900FF4A0}"/>
            </c:ext>
          </c:extLst>
        </c:ser>
        <c:ser>
          <c:idx val="2"/>
          <c:order val="2"/>
          <c:tx>
            <c:strRef>
              <c:f>Sheet1!$D$1</c:f>
              <c:strCache>
                <c:ptCount val="1"/>
                <c:pt idx="0">
                  <c:v>Column2</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A-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9-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8-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A-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A-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Sheet1!$D$2:$D$6</c:f>
              <c:numCache>
                <c:formatCode>General</c:formatCode>
                <c:ptCount val="5"/>
              </c:numCache>
            </c:numRef>
          </c:val>
          <c:extLst>
            <c:ext xmlns:c16="http://schemas.microsoft.com/office/drawing/2014/chart" uri="{C3380CC4-5D6E-409C-BE32-E72D297353CC}">
              <c16:uniqueId val="{00000006-C3D6-43BE-8AAC-2AA4900FF4A0}"/>
            </c:ext>
          </c:extLst>
        </c:ser>
        <c:ser>
          <c:idx val="3"/>
          <c:order val="3"/>
          <c:tx>
            <c:strRef>
              <c:f>Sheet1!$E$1</c:f>
              <c:strCache>
                <c:ptCount val="1"/>
                <c:pt idx="0">
                  <c:v>Column3</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5-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D-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9-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1-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Sheet1!$E$2:$E$6</c:f>
              <c:numCache>
                <c:formatCode>General</c:formatCode>
                <c:ptCount val="5"/>
              </c:numCache>
            </c:numRef>
          </c:val>
          <c:extLst>
            <c:ext xmlns:c16="http://schemas.microsoft.com/office/drawing/2014/chart" uri="{C3380CC4-5D6E-409C-BE32-E72D297353CC}">
              <c16:uniqueId val="{00000010-C3D6-43BE-8AAC-2AA4900FF4A0}"/>
            </c:ext>
          </c:extLst>
        </c:ser>
        <c:ser>
          <c:idx val="4"/>
          <c:order val="4"/>
          <c:tx>
            <c:strRef>
              <c:f>Sheet1!$F$1</c:f>
              <c:strCache>
                <c:ptCount val="1"/>
                <c:pt idx="0">
                  <c:v>Column4</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6-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8-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6-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18-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zh-CN"/>
                </a:p>
              </c:txPr>
              <c:dLblPos val="outEnd"/>
              <c:showLegendKey val="0"/>
              <c:showVal val="1"/>
              <c:showCatName val="1"/>
              <c:showSerName val="0"/>
              <c:showPercent val="0"/>
              <c:showBubbleSize val="0"/>
              <c:extLst>
                <c:ext xmlns:c16="http://schemas.microsoft.com/office/drawing/2014/chart" uri="{C3380CC4-5D6E-409C-BE32-E72D297353CC}">
                  <c16:uniqueId val="{00000002-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Sheet1!$F$2:$F$6</c:f>
              <c:numCache>
                <c:formatCode>General</c:formatCode>
                <c:ptCount val="5"/>
              </c:numCache>
            </c:numRef>
          </c:val>
          <c:extLst>
            <c:ext xmlns:c16="http://schemas.microsoft.com/office/drawing/2014/chart" uri="{C3380CC4-5D6E-409C-BE32-E72D297353CC}">
              <c16:uniqueId val="{00000011-C3D6-43BE-8AAC-2AA4900FF4A0}"/>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ce55685405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2ce5568540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e55685405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ce55685405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e55685405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2ce5568540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ce5568540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ce556854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ce55685405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2ce55685405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ce55685405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ce55685405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ce55685405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ce55685405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ce55685405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2ce5568540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99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e55685405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2ce55685405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sp>
        <p:nvSpPr>
          <p:cNvPr id="14" name="Google Shape;14;p24"/>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4"/>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B3A369"/>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7"/>
        <p:cNvGrpSpPr/>
        <p:nvPr/>
      </p:nvGrpSpPr>
      <p:grpSpPr>
        <a:xfrm>
          <a:off x="0" y="0"/>
          <a:ext cx="0" cy="0"/>
          <a:chOff x="0" y="0"/>
          <a:chExt cx="0" cy="0"/>
        </a:xfrm>
      </p:grpSpPr>
      <p:sp>
        <p:nvSpPr>
          <p:cNvPr id="58" name="Google Shape;58;p34"/>
          <p:cNvSpPr txBox="1">
            <a:spLocks noGrp="1"/>
          </p:cNvSpPr>
          <p:nvPr>
            <p:ph type="body" idx="1"/>
          </p:nvPr>
        </p:nvSpPr>
        <p:spPr>
          <a:xfrm>
            <a:off x="381001" y="1235113"/>
            <a:ext cx="561763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3057"/>
              </a:buClr>
              <a:buSzPts val="2400"/>
              <a:buNone/>
              <a:defRPr sz="2400" b="1"/>
            </a:lvl1pPr>
            <a:lvl2pPr marL="914400" lvl="1" indent="-228600" algn="l">
              <a:lnSpc>
                <a:spcPct val="90000"/>
              </a:lnSpc>
              <a:spcBef>
                <a:spcPts val="500"/>
              </a:spcBef>
              <a:spcAft>
                <a:spcPts val="0"/>
              </a:spcAft>
              <a:buClr>
                <a:srgbClr val="003057"/>
              </a:buClr>
              <a:buSzPts val="2000"/>
              <a:buNone/>
              <a:defRPr sz="2000" b="1"/>
            </a:lvl2pPr>
            <a:lvl3pPr marL="1371600" lvl="2" indent="-228600" algn="l">
              <a:lnSpc>
                <a:spcPct val="90000"/>
              </a:lnSpc>
              <a:spcBef>
                <a:spcPts val="500"/>
              </a:spcBef>
              <a:spcAft>
                <a:spcPts val="0"/>
              </a:spcAft>
              <a:buClr>
                <a:srgbClr val="003057"/>
              </a:buClr>
              <a:buSzPts val="1800"/>
              <a:buNone/>
              <a:defRPr sz="1800" b="1"/>
            </a:lvl3pPr>
            <a:lvl4pPr marL="1828800" lvl="3" indent="-228600" algn="l">
              <a:lnSpc>
                <a:spcPct val="90000"/>
              </a:lnSpc>
              <a:spcBef>
                <a:spcPts val="500"/>
              </a:spcBef>
              <a:spcAft>
                <a:spcPts val="0"/>
              </a:spcAft>
              <a:buClr>
                <a:srgbClr val="003057"/>
              </a:buClr>
              <a:buSzPts val="1600"/>
              <a:buNone/>
              <a:defRPr sz="1600" b="1"/>
            </a:lvl4pPr>
            <a:lvl5pPr marL="2286000" lvl="4" indent="-228600" algn="l">
              <a:lnSpc>
                <a:spcPct val="90000"/>
              </a:lnSpc>
              <a:spcBef>
                <a:spcPts val="500"/>
              </a:spcBef>
              <a:spcAft>
                <a:spcPts val="0"/>
              </a:spcAft>
              <a:buClr>
                <a:srgbClr val="00305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34"/>
          <p:cNvSpPr txBox="1">
            <a:spLocks noGrp="1"/>
          </p:cNvSpPr>
          <p:nvPr>
            <p:ph type="body" idx="2"/>
          </p:nvPr>
        </p:nvSpPr>
        <p:spPr>
          <a:xfrm>
            <a:off x="381001" y="2078658"/>
            <a:ext cx="5617633" cy="336247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4"/>
          <p:cNvSpPr txBox="1">
            <a:spLocks noGrp="1"/>
          </p:cNvSpPr>
          <p:nvPr>
            <p:ph type="body" idx="3"/>
          </p:nvPr>
        </p:nvSpPr>
        <p:spPr>
          <a:xfrm>
            <a:off x="6172200" y="1235113"/>
            <a:ext cx="56388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3057"/>
              </a:buClr>
              <a:buSzPts val="2400"/>
              <a:buNone/>
              <a:defRPr sz="2400" b="1"/>
            </a:lvl1pPr>
            <a:lvl2pPr marL="914400" lvl="1" indent="-228600" algn="l">
              <a:lnSpc>
                <a:spcPct val="90000"/>
              </a:lnSpc>
              <a:spcBef>
                <a:spcPts val="500"/>
              </a:spcBef>
              <a:spcAft>
                <a:spcPts val="0"/>
              </a:spcAft>
              <a:buClr>
                <a:srgbClr val="003057"/>
              </a:buClr>
              <a:buSzPts val="2000"/>
              <a:buNone/>
              <a:defRPr sz="2000" b="1"/>
            </a:lvl2pPr>
            <a:lvl3pPr marL="1371600" lvl="2" indent="-228600" algn="l">
              <a:lnSpc>
                <a:spcPct val="90000"/>
              </a:lnSpc>
              <a:spcBef>
                <a:spcPts val="500"/>
              </a:spcBef>
              <a:spcAft>
                <a:spcPts val="0"/>
              </a:spcAft>
              <a:buClr>
                <a:srgbClr val="003057"/>
              </a:buClr>
              <a:buSzPts val="1800"/>
              <a:buNone/>
              <a:defRPr sz="1800" b="1"/>
            </a:lvl3pPr>
            <a:lvl4pPr marL="1828800" lvl="3" indent="-228600" algn="l">
              <a:lnSpc>
                <a:spcPct val="90000"/>
              </a:lnSpc>
              <a:spcBef>
                <a:spcPts val="500"/>
              </a:spcBef>
              <a:spcAft>
                <a:spcPts val="0"/>
              </a:spcAft>
              <a:buClr>
                <a:srgbClr val="003057"/>
              </a:buClr>
              <a:buSzPts val="1600"/>
              <a:buNone/>
              <a:defRPr sz="1600" b="1"/>
            </a:lvl4pPr>
            <a:lvl5pPr marL="2286000" lvl="4" indent="-228600" algn="l">
              <a:lnSpc>
                <a:spcPct val="90000"/>
              </a:lnSpc>
              <a:spcBef>
                <a:spcPts val="500"/>
              </a:spcBef>
              <a:spcAft>
                <a:spcPts val="0"/>
              </a:spcAft>
              <a:buClr>
                <a:srgbClr val="00305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34"/>
          <p:cNvSpPr txBox="1">
            <a:spLocks noGrp="1"/>
          </p:cNvSpPr>
          <p:nvPr>
            <p:ph type="body" idx="4"/>
          </p:nvPr>
        </p:nvSpPr>
        <p:spPr>
          <a:xfrm>
            <a:off x="6172200" y="2078658"/>
            <a:ext cx="5638800" cy="336247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4"/>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4" name="Google Shape;64;p34"/>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txBox="1">
            <a:spLocks noGrp="1"/>
          </p:cNvSpPr>
          <p:nvPr>
            <p:ph type="body" idx="1"/>
          </p:nvPr>
        </p:nvSpPr>
        <p:spPr>
          <a:xfrm>
            <a:off x="379048" y="1215483"/>
            <a:ext cx="5615353" cy="42256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6"/>
          <p:cNvSpPr txBox="1">
            <a:spLocks noGrp="1"/>
          </p:cNvSpPr>
          <p:nvPr>
            <p:ph type="body" idx="2"/>
          </p:nvPr>
        </p:nvSpPr>
        <p:spPr>
          <a:xfrm>
            <a:off x="6197600" y="1215483"/>
            <a:ext cx="5613400" cy="42256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6"/>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allery">
  <p:cSld name="Gallery">
    <p:spTree>
      <p:nvGrpSpPr>
        <p:cNvPr id="1" name="Shape 71"/>
        <p:cNvGrpSpPr/>
        <p:nvPr/>
      </p:nvGrpSpPr>
      <p:grpSpPr>
        <a:xfrm>
          <a:off x="0" y="0"/>
          <a:ext cx="0" cy="0"/>
          <a:chOff x="0" y="0"/>
          <a:chExt cx="0" cy="0"/>
        </a:xfrm>
      </p:grpSpPr>
      <p:sp>
        <p:nvSpPr>
          <p:cNvPr id="72" name="Google Shape;72;p37"/>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7"/>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74" name="Google Shape;74;p37"/>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7"/>
          <p:cNvSpPr>
            <a:spLocks noGrp="1"/>
          </p:cNvSpPr>
          <p:nvPr>
            <p:ph type="pic" idx="2"/>
          </p:nvPr>
        </p:nvSpPr>
        <p:spPr>
          <a:xfrm>
            <a:off x="381000" y="1425402"/>
            <a:ext cx="3074469" cy="2081855"/>
          </a:xfrm>
          <a:prstGeom prst="rect">
            <a:avLst/>
          </a:prstGeom>
          <a:noFill/>
          <a:ln>
            <a:noFill/>
          </a:ln>
        </p:spPr>
      </p:sp>
      <p:sp>
        <p:nvSpPr>
          <p:cNvPr id="76" name="Google Shape;76;p37"/>
          <p:cNvSpPr>
            <a:spLocks noGrp="1"/>
          </p:cNvSpPr>
          <p:nvPr>
            <p:ph type="pic" idx="3"/>
          </p:nvPr>
        </p:nvSpPr>
        <p:spPr>
          <a:xfrm>
            <a:off x="3771394" y="1425402"/>
            <a:ext cx="3074469" cy="2081855"/>
          </a:xfrm>
          <a:prstGeom prst="rect">
            <a:avLst/>
          </a:prstGeom>
          <a:noFill/>
          <a:ln>
            <a:noFill/>
          </a:ln>
        </p:spPr>
      </p:sp>
      <p:sp>
        <p:nvSpPr>
          <p:cNvPr id="77" name="Google Shape;77;p37"/>
          <p:cNvSpPr>
            <a:spLocks noGrp="1"/>
          </p:cNvSpPr>
          <p:nvPr>
            <p:ph type="pic" idx="4"/>
          </p:nvPr>
        </p:nvSpPr>
        <p:spPr>
          <a:xfrm>
            <a:off x="7178140" y="1425402"/>
            <a:ext cx="3074469" cy="2081855"/>
          </a:xfrm>
          <a:prstGeom prst="rect">
            <a:avLst/>
          </a:prstGeom>
          <a:noFill/>
          <a:ln>
            <a:noFill/>
          </a:ln>
        </p:spPr>
      </p:sp>
      <p:sp>
        <p:nvSpPr>
          <p:cNvPr id="78" name="Google Shape;78;p37"/>
          <p:cNvSpPr>
            <a:spLocks noGrp="1"/>
          </p:cNvSpPr>
          <p:nvPr>
            <p:ph type="pic" idx="5"/>
          </p:nvPr>
        </p:nvSpPr>
        <p:spPr>
          <a:xfrm>
            <a:off x="381000" y="3772092"/>
            <a:ext cx="3074469" cy="2081855"/>
          </a:xfrm>
          <a:prstGeom prst="rect">
            <a:avLst/>
          </a:prstGeom>
          <a:noFill/>
          <a:ln>
            <a:noFill/>
          </a:ln>
        </p:spPr>
      </p:sp>
      <p:sp>
        <p:nvSpPr>
          <p:cNvPr id="79" name="Google Shape;79;p37"/>
          <p:cNvSpPr>
            <a:spLocks noGrp="1"/>
          </p:cNvSpPr>
          <p:nvPr>
            <p:ph type="pic" idx="6"/>
          </p:nvPr>
        </p:nvSpPr>
        <p:spPr>
          <a:xfrm>
            <a:off x="3771394" y="3772092"/>
            <a:ext cx="3074469" cy="2081855"/>
          </a:xfrm>
          <a:prstGeom prst="rect">
            <a:avLst/>
          </a:prstGeom>
          <a:noFill/>
          <a:ln>
            <a:noFill/>
          </a:ln>
        </p:spPr>
      </p:sp>
      <p:sp>
        <p:nvSpPr>
          <p:cNvPr id="80" name="Google Shape;80;p37"/>
          <p:cNvSpPr>
            <a:spLocks noGrp="1"/>
          </p:cNvSpPr>
          <p:nvPr>
            <p:ph type="pic" idx="7"/>
          </p:nvPr>
        </p:nvSpPr>
        <p:spPr>
          <a:xfrm>
            <a:off x="7178140" y="3772092"/>
            <a:ext cx="3074469" cy="2081855"/>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38"/>
          <p:cNvSpPr txBox="1">
            <a:spLocks noGrp="1"/>
          </p:cNvSpPr>
          <p:nvPr>
            <p:ph type="title"/>
          </p:nvPr>
        </p:nvSpPr>
        <p:spPr>
          <a:xfrm>
            <a:off x="381001" y="457200"/>
            <a:ext cx="393276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38"/>
          <p:cNvSpPr>
            <a:spLocks noGrp="1"/>
          </p:cNvSpPr>
          <p:nvPr>
            <p:ph type="pic" idx="2"/>
          </p:nvPr>
        </p:nvSpPr>
        <p:spPr>
          <a:xfrm>
            <a:off x="4614203" y="457201"/>
            <a:ext cx="7196798" cy="4983934"/>
          </a:xfrm>
          <a:prstGeom prst="rect">
            <a:avLst/>
          </a:prstGeom>
          <a:noFill/>
          <a:ln>
            <a:noFill/>
          </a:ln>
        </p:spPr>
      </p:sp>
      <p:sp>
        <p:nvSpPr>
          <p:cNvPr id="84" name="Google Shape;84;p38"/>
          <p:cNvSpPr txBox="1">
            <a:spLocks noGrp="1"/>
          </p:cNvSpPr>
          <p:nvPr>
            <p:ph type="body" idx="1"/>
          </p:nvPr>
        </p:nvSpPr>
        <p:spPr>
          <a:xfrm>
            <a:off x="381001" y="2274850"/>
            <a:ext cx="3932767" cy="31662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3057"/>
              </a:buClr>
              <a:buSzPts val="1600"/>
              <a:buNone/>
              <a:defRPr sz="1600"/>
            </a:lvl1pPr>
            <a:lvl2pPr marL="914400" lvl="1" indent="-228600" algn="l">
              <a:lnSpc>
                <a:spcPct val="90000"/>
              </a:lnSpc>
              <a:spcBef>
                <a:spcPts val="500"/>
              </a:spcBef>
              <a:spcAft>
                <a:spcPts val="0"/>
              </a:spcAft>
              <a:buClr>
                <a:srgbClr val="003057"/>
              </a:buClr>
              <a:buSzPts val="1400"/>
              <a:buNone/>
              <a:defRPr sz="1400"/>
            </a:lvl2pPr>
            <a:lvl3pPr marL="1371600" lvl="2" indent="-228600" algn="l">
              <a:lnSpc>
                <a:spcPct val="90000"/>
              </a:lnSpc>
              <a:spcBef>
                <a:spcPts val="500"/>
              </a:spcBef>
              <a:spcAft>
                <a:spcPts val="0"/>
              </a:spcAft>
              <a:buClr>
                <a:srgbClr val="003057"/>
              </a:buClr>
              <a:buSzPts val="1200"/>
              <a:buNone/>
              <a:defRPr sz="1200"/>
            </a:lvl3pPr>
            <a:lvl4pPr marL="1828800" lvl="3" indent="-228600" algn="l">
              <a:lnSpc>
                <a:spcPct val="90000"/>
              </a:lnSpc>
              <a:spcBef>
                <a:spcPts val="500"/>
              </a:spcBef>
              <a:spcAft>
                <a:spcPts val="0"/>
              </a:spcAft>
              <a:buClr>
                <a:srgbClr val="003057"/>
              </a:buClr>
              <a:buSzPts val="1000"/>
              <a:buNone/>
              <a:defRPr sz="1000"/>
            </a:lvl4pPr>
            <a:lvl5pPr marL="2286000" lvl="4" indent="-228600" algn="l">
              <a:lnSpc>
                <a:spcPct val="90000"/>
              </a:lnSpc>
              <a:spcBef>
                <a:spcPts val="500"/>
              </a:spcBef>
              <a:spcAft>
                <a:spcPts val="0"/>
              </a:spcAft>
              <a:buClr>
                <a:srgbClr val="003057"/>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38"/>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8"/>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ch Tower">
  <p:cSld name="Title - Tech Tower">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25"/>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5"/>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Full Photo">
  <p:cSld name="Title - Full Photo">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26"/>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6000"/>
              <a:buFont typeface="Robot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6"/>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lt1"/>
              </a:buClr>
              <a:buSzPts val="1800"/>
              <a:buNone/>
              <a:defRPr>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 name="Google Shape;22;p26"/>
          <p:cNvPicPr preferRelativeResize="0"/>
          <p:nvPr/>
        </p:nvPicPr>
        <p:blipFill rotWithShape="1">
          <a:blip r:embed="rId3">
            <a:alphaModFix/>
          </a:blip>
          <a:srcRect t="73770"/>
          <a:stretch/>
        </p:blipFill>
        <p:spPr>
          <a:xfrm>
            <a:off x="1" y="5059179"/>
            <a:ext cx="12191999" cy="17988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Kendeda">
  <p:cSld name="Title - Kendeda">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3"/>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3"/>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Wreck">
  <p:cSld name="TItle - Wreck">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35"/>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5"/>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7"/>
        <p:cNvGrpSpPr/>
        <p:nvPr/>
      </p:nvGrpSpPr>
      <p:grpSpPr>
        <a:xfrm>
          <a:off x="0" y="0"/>
          <a:ext cx="0" cy="0"/>
          <a:chOff x="0" y="0"/>
          <a:chExt cx="0" cy="0"/>
        </a:xfrm>
      </p:grpSpPr>
      <p:sp>
        <p:nvSpPr>
          <p:cNvPr id="38" name="Google Shape;38;p29"/>
          <p:cNvSpPr txBox="1">
            <a:spLocks noGrp="1"/>
          </p:cNvSpPr>
          <p:nvPr>
            <p:ph type="body" idx="1"/>
          </p:nvPr>
        </p:nvSpPr>
        <p:spPr>
          <a:xfrm>
            <a:off x="381000" y="1215485"/>
            <a:ext cx="11429999" cy="422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9"/>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9"/>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1" name="Google Shape;41;p29"/>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30"/>
          <p:cNvSpPr txBox="1">
            <a:spLocks noGrp="1"/>
          </p:cNvSpPr>
          <p:nvPr>
            <p:ph type="title"/>
          </p:nvPr>
        </p:nvSpPr>
        <p:spPr>
          <a:xfrm>
            <a:off x="381001" y="457200"/>
            <a:ext cx="393276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0"/>
          <p:cNvSpPr txBox="1">
            <a:spLocks noGrp="1"/>
          </p:cNvSpPr>
          <p:nvPr>
            <p:ph type="body" idx="1"/>
          </p:nvPr>
        </p:nvSpPr>
        <p:spPr>
          <a:xfrm>
            <a:off x="4642338" y="457201"/>
            <a:ext cx="7168663"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03057"/>
              </a:buClr>
              <a:buSzPts val="3200"/>
              <a:buChar char="•"/>
              <a:defRPr sz="3200"/>
            </a:lvl1pPr>
            <a:lvl2pPr marL="914400" lvl="1" indent="-406400" algn="l">
              <a:lnSpc>
                <a:spcPct val="90000"/>
              </a:lnSpc>
              <a:spcBef>
                <a:spcPts val="500"/>
              </a:spcBef>
              <a:spcAft>
                <a:spcPts val="0"/>
              </a:spcAft>
              <a:buClr>
                <a:srgbClr val="003057"/>
              </a:buClr>
              <a:buSzPts val="2800"/>
              <a:buChar char="•"/>
              <a:defRPr sz="2800"/>
            </a:lvl2pPr>
            <a:lvl3pPr marL="1371600" lvl="2" indent="-381000" algn="l">
              <a:lnSpc>
                <a:spcPct val="90000"/>
              </a:lnSpc>
              <a:spcBef>
                <a:spcPts val="500"/>
              </a:spcBef>
              <a:spcAft>
                <a:spcPts val="0"/>
              </a:spcAft>
              <a:buClr>
                <a:srgbClr val="003057"/>
              </a:buClr>
              <a:buSzPts val="2400"/>
              <a:buChar char="•"/>
              <a:defRPr sz="2400"/>
            </a:lvl3pPr>
            <a:lvl4pPr marL="1828800" lvl="3" indent="-355600" algn="l">
              <a:lnSpc>
                <a:spcPct val="90000"/>
              </a:lnSpc>
              <a:spcBef>
                <a:spcPts val="500"/>
              </a:spcBef>
              <a:spcAft>
                <a:spcPts val="0"/>
              </a:spcAft>
              <a:buClr>
                <a:srgbClr val="003057"/>
              </a:buClr>
              <a:buSzPts val="2000"/>
              <a:buChar char="•"/>
              <a:defRPr sz="2000"/>
            </a:lvl4pPr>
            <a:lvl5pPr marL="2286000" lvl="4" indent="-355600" algn="l">
              <a:lnSpc>
                <a:spcPct val="90000"/>
              </a:lnSpc>
              <a:spcBef>
                <a:spcPts val="500"/>
              </a:spcBef>
              <a:spcAft>
                <a:spcPts val="0"/>
              </a:spcAft>
              <a:buClr>
                <a:srgbClr val="003057"/>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30"/>
          <p:cNvSpPr txBox="1">
            <a:spLocks noGrp="1"/>
          </p:cNvSpPr>
          <p:nvPr>
            <p:ph type="body" idx="2"/>
          </p:nvPr>
        </p:nvSpPr>
        <p:spPr>
          <a:xfrm>
            <a:off x="381001" y="2274849"/>
            <a:ext cx="3932767" cy="35941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3057"/>
              </a:buClr>
              <a:buSzPts val="1600"/>
              <a:buNone/>
              <a:defRPr sz="1600"/>
            </a:lvl1pPr>
            <a:lvl2pPr marL="914400" lvl="1" indent="-228600" algn="l">
              <a:lnSpc>
                <a:spcPct val="90000"/>
              </a:lnSpc>
              <a:spcBef>
                <a:spcPts val="500"/>
              </a:spcBef>
              <a:spcAft>
                <a:spcPts val="0"/>
              </a:spcAft>
              <a:buClr>
                <a:srgbClr val="003057"/>
              </a:buClr>
              <a:buSzPts val="1400"/>
              <a:buNone/>
              <a:defRPr sz="1400"/>
            </a:lvl2pPr>
            <a:lvl3pPr marL="1371600" lvl="2" indent="-228600" algn="l">
              <a:lnSpc>
                <a:spcPct val="90000"/>
              </a:lnSpc>
              <a:spcBef>
                <a:spcPts val="500"/>
              </a:spcBef>
              <a:spcAft>
                <a:spcPts val="0"/>
              </a:spcAft>
              <a:buClr>
                <a:srgbClr val="003057"/>
              </a:buClr>
              <a:buSzPts val="1200"/>
              <a:buNone/>
              <a:defRPr sz="1200"/>
            </a:lvl3pPr>
            <a:lvl4pPr marL="1828800" lvl="3" indent="-228600" algn="l">
              <a:lnSpc>
                <a:spcPct val="90000"/>
              </a:lnSpc>
              <a:spcBef>
                <a:spcPts val="500"/>
              </a:spcBef>
              <a:spcAft>
                <a:spcPts val="0"/>
              </a:spcAft>
              <a:buClr>
                <a:srgbClr val="003057"/>
              </a:buClr>
              <a:buSzPts val="1000"/>
              <a:buNone/>
              <a:defRPr sz="1000"/>
            </a:lvl4pPr>
            <a:lvl5pPr marL="2286000" lvl="4" indent="-228600" algn="l">
              <a:lnSpc>
                <a:spcPct val="90000"/>
              </a:lnSpc>
              <a:spcBef>
                <a:spcPts val="500"/>
              </a:spcBef>
              <a:spcAft>
                <a:spcPts val="0"/>
              </a:spcAft>
              <a:buClr>
                <a:srgbClr val="003057"/>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 name="Google Shape;46;p30"/>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0"/>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1"/>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1"/>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51"/>
        <p:cNvGrpSpPr/>
        <p:nvPr/>
      </p:nvGrpSpPr>
      <p:grpSpPr>
        <a:xfrm>
          <a:off x="0" y="0"/>
          <a:ext cx="0" cy="0"/>
          <a:chOff x="0" y="0"/>
          <a:chExt cx="0" cy="0"/>
        </a:xfrm>
      </p:grpSpPr>
      <p:sp>
        <p:nvSpPr>
          <p:cNvPr id="52" name="Google Shape;52;p32"/>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2"/>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2"/>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55" name="Google Shape;55;p32"/>
          <p:cNvSpPr>
            <a:spLocks noGrp="1"/>
          </p:cNvSpPr>
          <p:nvPr>
            <p:ph type="chart" idx="2"/>
          </p:nvPr>
        </p:nvSpPr>
        <p:spPr>
          <a:xfrm>
            <a:off x="381000" y="1435100"/>
            <a:ext cx="7510463" cy="4572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rgbClr val="003057"/>
              </a:buClr>
              <a:buSzPts val="2400"/>
              <a:buFont typeface="Arial"/>
              <a:buChar char="•"/>
              <a:defRPr sz="2400" b="0" i="0" u="none" strike="noStrike" cap="none">
                <a:solidFill>
                  <a:srgbClr val="003057"/>
                </a:solidFill>
                <a:latin typeface="Roboto"/>
                <a:ea typeface="Roboto"/>
                <a:cs typeface="Roboto"/>
                <a:sym typeface="Roboto"/>
              </a:defRPr>
            </a:lvl1pPr>
            <a:lvl2pPr marR="0" lvl="1" algn="l" rtl="0">
              <a:lnSpc>
                <a:spcPct val="90000"/>
              </a:lnSpc>
              <a:spcBef>
                <a:spcPts val="500"/>
              </a:spcBef>
              <a:spcAft>
                <a:spcPts val="0"/>
              </a:spcAft>
              <a:buClr>
                <a:srgbClr val="003057"/>
              </a:buClr>
              <a:buSzPts val="2000"/>
              <a:buFont typeface="Arial"/>
              <a:buChar char="•"/>
              <a:defRPr sz="2000" b="0" i="0" u="none" strike="noStrike" cap="none">
                <a:solidFill>
                  <a:srgbClr val="003057"/>
                </a:solidFill>
                <a:latin typeface="Roboto"/>
                <a:ea typeface="Roboto"/>
                <a:cs typeface="Roboto"/>
                <a:sym typeface="Roboto"/>
              </a:defRPr>
            </a:lvl2pPr>
            <a:lvl3pPr marR="0" lvl="2"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3pPr>
            <a:lvl4pPr marR="0" lvl="3" algn="l" rtl="0">
              <a:lnSpc>
                <a:spcPct val="90000"/>
              </a:lnSpc>
              <a:spcBef>
                <a:spcPts val="500"/>
              </a:spcBef>
              <a:spcAft>
                <a:spcPts val="0"/>
              </a:spcAft>
              <a:buClr>
                <a:srgbClr val="003057"/>
              </a:buClr>
              <a:buSzPts val="1400"/>
              <a:buFont typeface="Arial"/>
              <a:buChar char="•"/>
              <a:defRPr sz="1400" b="0" i="0" u="none" strike="noStrike" cap="none">
                <a:solidFill>
                  <a:srgbClr val="003057"/>
                </a:solidFill>
                <a:latin typeface="Roboto"/>
                <a:ea typeface="Roboto"/>
                <a:cs typeface="Roboto"/>
                <a:sym typeface="Roboto"/>
              </a:defRPr>
            </a:lvl4pPr>
            <a:lvl5pPr marR="0" lvl="4" algn="l" rtl="0">
              <a:lnSpc>
                <a:spcPct val="90000"/>
              </a:lnSpc>
              <a:spcBef>
                <a:spcPts val="500"/>
              </a:spcBef>
              <a:spcAft>
                <a:spcPts val="0"/>
              </a:spcAft>
              <a:buClr>
                <a:srgbClr val="003057"/>
              </a:buClr>
              <a:buSzPts val="1100"/>
              <a:buFont typeface="Arial"/>
              <a:buChar char="•"/>
              <a:defRPr sz="1100" b="0" i="0" u="none" strike="noStrike" cap="none">
                <a:solidFill>
                  <a:srgbClr val="003057"/>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 name="Google Shape;56;p32"/>
          <p:cNvSpPr txBox="1">
            <a:spLocks noGrp="1"/>
          </p:cNvSpPr>
          <p:nvPr>
            <p:ph type="body" idx="1"/>
          </p:nvPr>
        </p:nvSpPr>
        <p:spPr>
          <a:xfrm>
            <a:off x="8116888" y="1435100"/>
            <a:ext cx="3694112" cy="34178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9"/>
        <p:cNvGrpSpPr/>
        <p:nvPr/>
      </p:nvGrpSpPr>
      <p:grpSpPr>
        <a:xfrm>
          <a:off x="0" y="0"/>
          <a:ext cx="0" cy="0"/>
          <a:chOff x="0" y="0"/>
          <a:chExt cx="0" cy="0"/>
        </a:xfrm>
      </p:grpSpPr>
      <p:sp>
        <p:nvSpPr>
          <p:cNvPr id="10" name="Google Shape;10;p23"/>
          <p:cNvSpPr txBox="1"/>
          <p:nvPr/>
        </p:nvSpPr>
        <p:spPr>
          <a:xfrm>
            <a:off x="2447108" y="1680753"/>
            <a:ext cx="8682445" cy="2760617"/>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3057"/>
              </a:buClr>
              <a:buSzPts val="6000"/>
              <a:buFont typeface="Roboto"/>
              <a:buNone/>
            </a:pPr>
            <a:endParaRPr sz="6000" b="1" i="0" u="none" strike="noStrike" cap="none">
              <a:solidFill>
                <a:srgbClr val="003057"/>
              </a:solidFill>
              <a:latin typeface="Roboto"/>
              <a:ea typeface="Roboto"/>
              <a:cs typeface="Roboto"/>
              <a:sym typeface="Roboto"/>
            </a:endParaRPr>
          </a:p>
        </p:txBody>
      </p:sp>
      <p:sp>
        <p:nvSpPr>
          <p:cNvPr id="11" name="Google Shape;11;p23"/>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6000"/>
              <a:buFont typeface="Roboto"/>
              <a:buNone/>
              <a:defRPr sz="6000" b="1" i="0" u="none" strike="noStrike" cap="non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3"/>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Clr>
                <a:srgbClr val="B3A369"/>
              </a:buClr>
              <a:buSzPts val="1800"/>
              <a:buFont typeface="Arial"/>
              <a:buNone/>
              <a:defRPr sz="1800" b="0" i="0" u="none" strike="noStrike" cap="none">
                <a:solidFill>
                  <a:srgbClr val="B3A369"/>
                </a:solidFill>
                <a:latin typeface="Arial"/>
                <a:ea typeface="Arial"/>
                <a:cs typeface="Arial"/>
                <a:sym typeface="Arial"/>
              </a:defRPr>
            </a:lvl1pPr>
            <a:lvl2pPr marL="914400" marR="0" lvl="1"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32"/>
        <p:cNvGrpSpPr/>
        <p:nvPr/>
      </p:nvGrpSpPr>
      <p:grpSpPr>
        <a:xfrm>
          <a:off x="0" y="0"/>
          <a:ext cx="0" cy="0"/>
          <a:chOff x="0" y="0"/>
          <a:chExt cx="0" cy="0"/>
        </a:xfrm>
      </p:grpSpPr>
      <p:sp>
        <p:nvSpPr>
          <p:cNvPr id="33" name="Google Shape;33;p28"/>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A7934B"/>
              </a:buClr>
              <a:buSzPts val="3600"/>
              <a:buFont typeface="Roboto"/>
              <a:buNone/>
              <a:defRPr sz="3600" b="1" i="0" u="none" strike="noStrike" cap="non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28"/>
          <p:cNvSpPr txBox="1">
            <a:spLocks noGrp="1"/>
          </p:cNvSpPr>
          <p:nvPr>
            <p:ph type="body" idx="1"/>
          </p:nvPr>
        </p:nvSpPr>
        <p:spPr>
          <a:xfrm>
            <a:off x="381000" y="1215485"/>
            <a:ext cx="11429999" cy="422565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003057"/>
              </a:buClr>
              <a:buSzPts val="2400"/>
              <a:buFont typeface="Arial"/>
              <a:buChar char="•"/>
              <a:defRPr sz="2400" b="0" i="0" u="none" strike="noStrike" cap="none">
                <a:solidFill>
                  <a:srgbClr val="003057"/>
                </a:solidFill>
                <a:latin typeface="Roboto"/>
                <a:ea typeface="Roboto"/>
                <a:cs typeface="Roboto"/>
                <a:sym typeface="Roboto"/>
              </a:defRPr>
            </a:lvl1pPr>
            <a:lvl2pPr marL="914400" marR="0" lvl="1" indent="-355600" algn="l" rtl="0">
              <a:lnSpc>
                <a:spcPct val="90000"/>
              </a:lnSpc>
              <a:spcBef>
                <a:spcPts val="500"/>
              </a:spcBef>
              <a:spcAft>
                <a:spcPts val="0"/>
              </a:spcAft>
              <a:buClr>
                <a:srgbClr val="003057"/>
              </a:buClr>
              <a:buSzPts val="2000"/>
              <a:buFont typeface="Arial"/>
              <a:buChar char="•"/>
              <a:defRPr sz="2000" b="0" i="0" u="none" strike="noStrike" cap="none">
                <a:solidFill>
                  <a:srgbClr val="003057"/>
                </a:solidFill>
                <a:latin typeface="Roboto"/>
                <a:ea typeface="Roboto"/>
                <a:cs typeface="Roboto"/>
                <a:sym typeface="Roboto"/>
              </a:defRPr>
            </a:lvl2pPr>
            <a:lvl3pPr marL="1371600" marR="0" lvl="2" indent="-342900"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3pPr>
            <a:lvl4pPr marL="1828800" marR="0" lvl="3" indent="-317500" algn="l" rtl="0">
              <a:lnSpc>
                <a:spcPct val="90000"/>
              </a:lnSpc>
              <a:spcBef>
                <a:spcPts val="500"/>
              </a:spcBef>
              <a:spcAft>
                <a:spcPts val="0"/>
              </a:spcAft>
              <a:buClr>
                <a:srgbClr val="003057"/>
              </a:buClr>
              <a:buSzPts val="1400"/>
              <a:buFont typeface="Arial"/>
              <a:buChar char="•"/>
              <a:defRPr sz="1400" b="0" i="0" u="none" strike="noStrike" cap="none">
                <a:solidFill>
                  <a:srgbClr val="003057"/>
                </a:solidFill>
                <a:latin typeface="Roboto"/>
                <a:ea typeface="Roboto"/>
                <a:cs typeface="Roboto"/>
                <a:sym typeface="Roboto"/>
              </a:defRPr>
            </a:lvl4pPr>
            <a:lvl5pPr marL="2286000" marR="0" lvl="4" indent="-298450" algn="l" rtl="0">
              <a:lnSpc>
                <a:spcPct val="90000"/>
              </a:lnSpc>
              <a:spcBef>
                <a:spcPts val="500"/>
              </a:spcBef>
              <a:spcAft>
                <a:spcPts val="0"/>
              </a:spcAft>
              <a:buClr>
                <a:srgbClr val="003057"/>
              </a:buClr>
              <a:buSzPts val="1100"/>
              <a:buFont typeface="Arial"/>
              <a:buChar char="•"/>
              <a:defRPr sz="1100" b="0" i="0" u="none" strike="noStrike" cap="none">
                <a:solidFill>
                  <a:srgbClr val="003057"/>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Google Shape;35;p28"/>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C98"/>
                </a:solidFill>
                <a:latin typeface="Roboto"/>
                <a:ea typeface="Roboto"/>
                <a:cs typeface="Roboto"/>
                <a:sym typeface="Roboto"/>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6" name="Google Shape;36;p28"/>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88C98"/>
                </a:solidFill>
                <a:latin typeface="Roboto"/>
                <a:ea typeface="Roboto"/>
                <a:cs typeface="Roboto"/>
                <a:sym typeface="Roboto"/>
              </a:defRPr>
            </a:lvl1pPr>
            <a:lvl2pPr marL="0" marR="0" lvl="1" indent="0" algn="l" rtl="0">
              <a:spcBef>
                <a:spcPts val="0"/>
              </a:spcBef>
              <a:buNone/>
              <a:defRPr sz="1200" b="0" i="0" u="none" strike="noStrike" cap="none">
                <a:solidFill>
                  <a:srgbClr val="888C98"/>
                </a:solidFill>
                <a:latin typeface="Roboto"/>
                <a:ea typeface="Roboto"/>
                <a:cs typeface="Roboto"/>
                <a:sym typeface="Roboto"/>
              </a:defRPr>
            </a:lvl2pPr>
            <a:lvl3pPr marL="0" marR="0" lvl="2" indent="0" algn="l" rtl="0">
              <a:spcBef>
                <a:spcPts val="0"/>
              </a:spcBef>
              <a:buNone/>
              <a:defRPr sz="1200" b="0" i="0" u="none" strike="noStrike" cap="none">
                <a:solidFill>
                  <a:srgbClr val="888C98"/>
                </a:solidFill>
                <a:latin typeface="Roboto"/>
                <a:ea typeface="Roboto"/>
                <a:cs typeface="Roboto"/>
                <a:sym typeface="Roboto"/>
              </a:defRPr>
            </a:lvl3pPr>
            <a:lvl4pPr marL="0" marR="0" lvl="3" indent="0" algn="l" rtl="0">
              <a:spcBef>
                <a:spcPts val="0"/>
              </a:spcBef>
              <a:buNone/>
              <a:defRPr sz="1200" b="0" i="0" u="none" strike="noStrike" cap="none">
                <a:solidFill>
                  <a:srgbClr val="888C98"/>
                </a:solidFill>
                <a:latin typeface="Roboto"/>
                <a:ea typeface="Roboto"/>
                <a:cs typeface="Roboto"/>
                <a:sym typeface="Roboto"/>
              </a:defRPr>
            </a:lvl4pPr>
            <a:lvl5pPr marL="0" marR="0" lvl="4" indent="0" algn="l" rtl="0">
              <a:spcBef>
                <a:spcPts val="0"/>
              </a:spcBef>
              <a:buNone/>
              <a:defRPr sz="1200" b="0" i="0" u="none" strike="noStrike" cap="none">
                <a:solidFill>
                  <a:srgbClr val="888C98"/>
                </a:solidFill>
                <a:latin typeface="Roboto"/>
                <a:ea typeface="Roboto"/>
                <a:cs typeface="Roboto"/>
                <a:sym typeface="Roboto"/>
              </a:defRPr>
            </a:lvl5pPr>
            <a:lvl6pPr marL="0" marR="0" lvl="5" indent="0" algn="l" rtl="0">
              <a:spcBef>
                <a:spcPts val="0"/>
              </a:spcBef>
              <a:buNone/>
              <a:defRPr sz="1200" b="0" i="0" u="none" strike="noStrike" cap="none">
                <a:solidFill>
                  <a:srgbClr val="888C98"/>
                </a:solidFill>
                <a:latin typeface="Roboto"/>
                <a:ea typeface="Roboto"/>
                <a:cs typeface="Roboto"/>
                <a:sym typeface="Roboto"/>
              </a:defRPr>
            </a:lvl6pPr>
            <a:lvl7pPr marL="0" marR="0" lvl="6" indent="0" algn="l" rtl="0">
              <a:spcBef>
                <a:spcPts val="0"/>
              </a:spcBef>
              <a:buNone/>
              <a:defRPr sz="1200" b="0" i="0" u="none" strike="noStrike" cap="none">
                <a:solidFill>
                  <a:srgbClr val="888C98"/>
                </a:solidFill>
                <a:latin typeface="Roboto"/>
                <a:ea typeface="Roboto"/>
                <a:cs typeface="Roboto"/>
                <a:sym typeface="Roboto"/>
              </a:defRPr>
            </a:lvl7pPr>
            <a:lvl8pPr marL="0" marR="0" lvl="7" indent="0" algn="l" rtl="0">
              <a:spcBef>
                <a:spcPts val="0"/>
              </a:spcBef>
              <a:buNone/>
              <a:defRPr sz="1200" b="0" i="0" u="none" strike="noStrike" cap="none">
                <a:solidFill>
                  <a:srgbClr val="888C98"/>
                </a:solidFill>
                <a:latin typeface="Roboto"/>
                <a:ea typeface="Roboto"/>
                <a:cs typeface="Roboto"/>
                <a:sym typeface="Roboto"/>
              </a:defRPr>
            </a:lvl8pPr>
            <a:lvl9pPr marL="0" marR="0" lvl="8" indent="0" algn="l" rtl="0">
              <a:spcBef>
                <a:spcPts val="0"/>
              </a:spcBef>
              <a:buNone/>
              <a:defRPr sz="1200" b="0" i="0" u="none" strike="noStrike" cap="none">
                <a:solidFill>
                  <a:srgbClr val="888C98"/>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starblasters8/human-vs-llm-text-corpus/data"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9090"/>
              <a:buFont typeface="Roboto"/>
              <a:buNone/>
            </a:pPr>
            <a:r>
              <a:rPr lang="en-US" sz="5500"/>
              <a:t>Distinguishing </a:t>
            </a:r>
            <a:endParaRPr sz="5500"/>
          </a:p>
          <a:p>
            <a:pPr marL="0" lvl="0" indent="0" algn="l" rtl="0">
              <a:spcBef>
                <a:spcPts val="0"/>
              </a:spcBef>
              <a:spcAft>
                <a:spcPts val="0"/>
              </a:spcAft>
              <a:buClr>
                <a:schemeClr val="dk1"/>
              </a:buClr>
              <a:buSzPct val="109090"/>
              <a:buFont typeface="Roboto"/>
              <a:buNone/>
            </a:pPr>
            <a:r>
              <a:rPr lang="en-US" sz="5500"/>
              <a:t>AI-Generated Text from</a:t>
            </a:r>
            <a:endParaRPr sz="5500"/>
          </a:p>
          <a:p>
            <a:pPr marL="0" lvl="0" indent="0" algn="l" rtl="0">
              <a:spcBef>
                <a:spcPts val="0"/>
              </a:spcBef>
              <a:spcAft>
                <a:spcPts val="0"/>
              </a:spcAft>
              <a:buClr>
                <a:schemeClr val="dk1"/>
              </a:buClr>
              <a:buSzPct val="109090"/>
              <a:buFont typeface="Roboto"/>
              <a:buNone/>
            </a:pPr>
            <a:r>
              <a:rPr lang="en-US" sz="5500"/>
              <a:t>Human-Authored Text</a:t>
            </a:r>
            <a:endParaRPr sz="5500"/>
          </a:p>
        </p:txBody>
      </p:sp>
      <p:sp>
        <p:nvSpPr>
          <p:cNvPr id="92" name="Google Shape;92;p2"/>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None/>
            </a:pPr>
            <a:r>
              <a:rPr lang="en-US"/>
              <a:t>Group 30 - Xiao Lu, Jingshan Shi, Haijiao Tao, Wensi Yang, Qinghan Yuan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ce55685405_0_12"/>
          <p:cNvSpPr txBox="1">
            <a:spLocks noGrp="1"/>
          </p:cNvSpPr>
          <p:nvPr>
            <p:ph type="title"/>
          </p:nvPr>
        </p:nvSpPr>
        <p:spPr>
          <a:xfrm>
            <a:off x="381000" y="518875"/>
            <a:ext cx="7836600" cy="118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a:t>Method —— Kmeans Model  </a:t>
            </a:r>
            <a:endParaRPr/>
          </a:p>
        </p:txBody>
      </p:sp>
      <p:pic>
        <p:nvPicPr>
          <p:cNvPr id="4098" name="Picture 2">
            <a:extLst>
              <a:ext uri="{FF2B5EF4-FFF2-40B4-BE49-F238E27FC236}">
                <a16:creationId xmlns:a16="http://schemas.microsoft.com/office/drawing/2014/main" id="{A99D3806-B333-983E-7DD2-A34155E2F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21827"/>
            <a:ext cx="6388100" cy="52197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2;p5">
            <a:extLst>
              <a:ext uri="{FF2B5EF4-FFF2-40B4-BE49-F238E27FC236}">
                <a16:creationId xmlns:a16="http://schemas.microsoft.com/office/drawing/2014/main" id="{AAFDE307-1771-FAF1-E4AF-A5560697AF93}"/>
              </a:ext>
            </a:extLst>
          </p:cNvPr>
          <p:cNvSpPr txBox="1">
            <a:spLocks noGrp="1"/>
          </p:cNvSpPr>
          <p:nvPr>
            <p:ph type="body" idx="1"/>
          </p:nvPr>
        </p:nvSpPr>
        <p:spPr>
          <a:xfrm>
            <a:off x="6924195" y="1226609"/>
            <a:ext cx="4812111" cy="99679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500"/>
              </a:spcBef>
              <a:spcAft>
                <a:spcPts val="0"/>
              </a:spcAft>
              <a:buNone/>
            </a:pPr>
            <a:r>
              <a:rPr lang="en-US" sz="2400" b="1" dirty="0"/>
              <a:t>Clustering Performance</a:t>
            </a:r>
            <a:endParaRPr sz="2400" b="1" dirty="0"/>
          </a:p>
        </p:txBody>
      </p:sp>
      <p:sp>
        <p:nvSpPr>
          <p:cNvPr id="3" name="Google Shape;102;p5">
            <a:extLst>
              <a:ext uri="{FF2B5EF4-FFF2-40B4-BE49-F238E27FC236}">
                <a16:creationId xmlns:a16="http://schemas.microsoft.com/office/drawing/2014/main" id="{524F3681-F304-8FE5-5943-321F946AD01B}"/>
              </a:ext>
            </a:extLst>
          </p:cNvPr>
          <p:cNvSpPr txBox="1">
            <a:spLocks/>
          </p:cNvSpPr>
          <p:nvPr/>
        </p:nvSpPr>
        <p:spPr>
          <a:xfrm>
            <a:off x="6941126" y="3581283"/>
            <a:ext cx="4812111" cy="57505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03057"/>
              </a:buClr>
              <a:buSzPts val="1800"/>
              <a:buFont typeface="Arial"/>
              <a:buChar char="•"/>
              <a:defRPr sz="2400" b="0" i="0" u="none" strike="noStrike" cap="none">
                <a:solidFill>
                  <a:srgbClr val="003057"/>
                </a:solidFill>
                <a:latin typeface="Roboto"/>
                <a:ea typeface="Roboto"/>
                <a:cs typeface="Roboto"/>
                <a:sym typeface="Roboto"/>
              </a:defRPr>
            </a:lvl1pPr>
            <a:lvl2pPr marL="914400" marR="0" lvl="1" indent="-342900" algn="l" rtl="0">
              <a:lnSpc>
                <a:spcPct val="90000"/>
              </a:lnSpc>
              <a:spcBef>
                <a:spcPts val="500"/>
              </a:spcBef>
              <a:spcAft>
                <a:spcPts val="0"/>
              </a:spcAft>
              <a:buClr>
                <a:srgbClr val="003057"/>
              </a:buClr>
              <a:buSzPts val="1800"/>
              <a:buFont typeface="Arial"/>
              <a:buChar char="•"/>
              <a:defRPr sz="2000" b="0" i="0" u="none" strike="noStrike" cap="none">
                <a:solidFill>
                  <a:srgbClr val="003057"/>
                </a:solidFill>
                <a:latin typeface="Roboto"/>
                <a:ea typeface="Roboto"/>
                <a:cs typeface="Roboto"/>
                <a:sym typeface="Roboto"/>
              </a:defRPr>
            </a:lvl2pPr>
            <a:lvl3pPr marL="1371600" marR="0" lvl="2" indent="-342900"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3pPr>
            <a:lvl4pPr marL="1828800" marR="0" lvl="3" indent="-342900" algn="l" rtl="0">
              <a:lnSpc>
                <a:spcPct val="90000"/>
              </a:lnSpc>
              <a:spcBef>
                <a:spcPts val="500"/>
              </a:spcBef>
              <a:spcAft>
                <a:spcPts val="0"/>
              </a:spcAft>
              <a:buClr>
                <a:srgbClr val="003057"/>
              </a:buClr>
              <a:buSzPts val="1800"/>
              <a:buFont typeface="Arial"/>
              <a:buChar char="•"/>
              <a:defRPr sz="1400" b="0" i="0" u="none" strike="noStrike" cap="none">
                <a:solidFill>
                  <a:srgbClr val="003057"/>
                </a:solidFill>
                <a:latin typeface="Roboto"/>
                <a:ea typeface="Roboto"/>
                <a:cs typeface="Roboto"/>
                <a:sym typeface="Roboto"/>
              </a:defRPr>
            </a:lvl4pPr>
            <a:lvl5pPr marL="2286000" marR="0" lvl="4" indent="-342900" algn="l" rtl="0">
              <a:lnSpc>
                <a:spcPct val="90000"/>
              </a:lnSpc>
              <a:spcBef>
                <a:spcPts val="500"/>
              </a:spcBef>
              <a:spcAft>
                <a:spcPts val="0"/>
              </a:spcAft>
              <a:buClr>
                <a:srgbClr val="003057"/>
              </a:buClr>
              <a:buSzPts val="1800"/>
              <a:buFont typeface="Arial"/>
              <a:buChar char="•"/>
              <a:defRPr sz="1100" b="0" i="0" u="none" strike="noStrike" cap="none">
                <a:solidFill>
                  <a:srgbClr val="003057"/>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500"/>
              </a:spcBef>
              <a:buFont typeface="Arial"/>
              <a:buNone/>
            </a:pPr>
            <a:r>
              <a:rPr lang="en-US" b="1" dirty="0"/>
              <a:t>Challenges with Misclassification</a:t>
            </a:r>
          </a:p>
        </p:txBody>
      </p:sp>
      <p:sp>
        <p:nvSpPr>
          <p:cNvPr id="4" name="文本框 3">
            <a:extLst>
              <a:ext uri="{FF2B5EF4-FFF2-40B4-BE49-F238E27FC236}">
                <a16:creationId xmlns:a16="http://schemas.microsoft.com/office/drawing/2014/main" id="{96B0721F-D64E-7A92-67AA-59045707019D}"/>
              </a:ext>
            </a:extLst>
          </p:cNvPr>
          <p:cNvSpPr txBox="1"/>
          <p:nvPr/>
        </p:nvSpPr>
        <p:spPr>
          <a:xfrm>
            <a:off x="7112560" y="1699081"/>
            <a:ext cx="4297812" cy="1569660"/>
          </a:xfrm>
          <a:prstGeom prst="rect">
            <a:avLst/>
          </a:prstGeom>
          <a:noFill/>
        </p:spPr>
        <p:txBody>
          <a:bodyPr wrap="square" rtlCol="0">
            <a:spAutoFit/>
          </a:bodyPr>
          <a:lstStyle/>
          <a:p>
            <a:pPr algn="l"/>
            <a:r>
              <a:rPr lang="en-US" altLang="zh-CN" sz="1600" b="0" i="0" dirty="0">
                <a:solidFill>
                  <a:srgbClr val="0D0D0D"/>
                </a:solidFill>
                <a:effectLst/>
                <a:highlight>
                  <a:srgbClr val="FFFFFF"/>
                </a:highlight>
                <a:latin typeface="Söhne"/>
              </a:rPr>
              <a:t>The confusion matrix from the K-Means algorithm application reveals that the model can correctly cluster texts, with 2,211 instances correctly placed in Cluster 0 corresponding to Label 0, and 41,896 instances correctly placed in Cluster 1 corresponding to Label 1.</a:t>
            </a:r>
          </a:p>
        </p:txBody>
      </p:sp>
      <p:sp>
        <p:nvSpPr>
          <p:cNvPr id="5" name="文本框 4">
            <a:extLst>
              <a:ext uri="{FF2B5EF4-FFF2-40B4-BE49-F238E27FC236}">
                <a16:creationId xmlns:a16="http://schemas.microsoft.com/office/drawing/2014/main" id="{DA3741F7-A2FB-E9B5-11C8-4EF89367AC29}"/>
              </a:ext>
            </a:extLst>
          </p:cNvPr>
          <p:cNvSpPr txBox="1"/>
          <p:nvPr/>
        </p:nvSpPr>
        <p:spPr>
          <a:xfrm>
            <a:off x="7112560" y="4056803"/>
            <a:ext cx="4469244" cy="1569660"/>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0D0D0D"/>
                </a:solidFill>
                <a:effectLst/>
                <a:highlight>
                  <a:srgbClr val="FFFFFF"/>
                </a:highlight>
                <a:latin typeface="Söhne"/>
              </a:defRPr>
            </a:lvl1pPr>
          </a:lstStyle>
          <a:p>
            <a:pPr algn="l"/>
            <a:r>
              <a:rPr lang="en-US" altLang="zh-CN" sz="1600" dirty="0"/>
              <a:t>T</a:t>
            </a:r>
            <a:r>
              <a:rPr lang="en-US" altLang="zh-CN" sz="1600" b="0" i="0" dirty="0">
                <a:solidFill>
                  <a:srgbClr val="0D0D0D"/>
                </a:solidFill>
                <a:effectLst/>
                <a:highlight>
                  <a:srgbClr val="FFFFFF"/>
                </a:highlight>
                <a:latin typeface="Söhne"/>
              </a:rPr>
              <a:t>he misclassification of 32,572 texts from Label 0 into Cluster 1 suggests a high tendency of the K-Means algorithm to group texts into Cluster 1. This could indicate an imbalance in the dataset where Cluster 1 is overrepresented, leading to less distinctive clustering of the two text types.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ce55685405_0_20"/>
          <p:cNvSpPr txBox="1">
            <a:spLocks noGrp="1"/>
          </p:cNvSpPr>
          <p:nvPr>
            <p:ph type="title"/>
          </p:nvPr>
        </p:nvSpPr>
        <p:spPr>
          <a:xfrm>
            <a:off x="381000" y="518875"/>
            <a:ext cx="7836600" cy="118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a:t>Method —— Generative Adversarial Model </a:t>
            </a:r>
            <a:endParaRPr/>
          </a:p>
        </p:txBody>
      </p:sp>
      <p:pic>
        <p:nvPicPr>
          <p:cNvPr id="1026" name="Picture 2">
            <a:extLst>
              <a:ext uri="{FF2B5EF4-FFF2-40B4-BE49-F238E27FC236}">
                <a16:creationId xmlns:a16="http://schemas.microsoft.com/office/drawing/2014/main" id="{319F9971-29E4-D255-5030-DC0504037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66" y="903271"/>
            <a:ext cx="3437926" cy="2041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EB345F-352C-7F94-FD5C-074538922F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2456" b="-578"/>
          <a:stretch/>
        </p:blipFill>
        <p:spPr bwMode="auto">
          <a:xfrm>
            <a:off x="714028" y="2808276"/>
            <a:ext cx="3437926" cy="21074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A68D7F3-A567-9701-975C-248BF8FB3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386" y="4695693"/>
            <a:ext cx="3437926" cy="204862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2;p5">
            <a:extLst>
              <a:ext uri="{FF2B5EF4-FFF2-40B4-BE49-F238E27FC236}">
                <a16:creationId xmlns:a16="http://schemas.microsoft.com/office/drawing/2014/main" id="{D5EC77F5-0461-0B3C-D2D0-BF658C8E2F21}"/>
              </a:ext>
            </a:extLst>
          </p:cNvPr>
          <p:cNvSpPr txBox="1">
            <a:spLocks noGrp="1"/>
          </p:cNvSpPr>
          <p:nvPr>
            <p:ph type="body" idx="1"/>
          </p:nvPr>
        </p:nvSpPr>
        <p:spPr>
          <a:xfrm>
            <a:off x="4493450" y="1231794"/>
            <a:ext cx="11430000" cy="5453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500"/>
              </a:spcBef>
              <a:spcAft>
                <a:spcPts val="0"/>
              </a:spcAft>
              <a:buNone/>
            </a:pPr>
            <a:r>
              <a:rPr lang="en-US" sz="2400" b="1" dirty="0"/>
              <a:t>Generator Loss</a:t>
            </a:r>
          </a:p>
        </p:txBody>
      </p:sp>
      <p:sp>
        <p:nvSpPr>
          <p:cNvPr id="3" name="Google Shape;102;p5">
            <a:extLst>
              <a:ext uri="{FF2B5EF4-FFF2-40B4-BE49-F238E27FC236}">
                <a16:creationId xmlns:a16="http://schemas.microsoft.com/office/drawing/2014/main" id="{4392AC83-FD8C-84C9-D58F-7851FF7DA64C}"/>
              </a:ext>
            </a:extLst>
          </p:cNvPr>
          <p:cNvSpPr txBox="1">
            <a:spLocks/>
          </p:cNvSpPr>
          <p:nvPr/>
        </p:nvSpPr>
        <p:spPr>
          <a:xfrm>
            <a:off x="4534080" y="2241124"/>
            <a:ext cx="11430000" cy="54535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indent="0">
              <a:lnSpc>
                <a:spcPct val="90000"/>
              </a:lnSpc>
              <a:spcBef>
                <a:spcPts val="500"/>
              </a:spcBef>
              <a:buClr>
                <a:srgbClr val="003057"/>
              </a:buClr>
              <a:buSzPts val="3200"/>
              <a:buNone/>
              <a:defRPr sz="2600" b="1">
                <a:solidFill>
                  <a:srgbClr val="003057"/>
                </a:solidFill>
                <a:latin typeface="Roboto"/>
                <a:ea typeface="Roboto"/>
                <a:cs typeface="Roboto"/>
                <a:sym typeface="Roboto"/>
              </a:defRPr>
            </a:lvl1pPr>
            <a:lvl2pPr marL="914400" indent="-406400">
              <a:lnSpc>
                <a:spcPct val="90000"/>
              </a:lnSpc>
              <a:spcBef>
                <a:spcPts val="500"/>
              </a:spcBef>
              <a:buClr>
                <a:srgbClr val="003057"/>
              </a:buClr>
              <a:buSzPts val="2800"/>
              <a:buChar char="•"/>
              <a:defRPr sz="2800">
                <a:solidFill>
                  <a:srgbClr val="003057"/>
                </a:solidFill>
                <a:latin typeface="Roboto"/>
                <a:ea typeface="Roboto"/>
                <a:cs typeface="Roboto"/>
                <a:sym typeface="Roboto"/>
              </a:defRPr>
            </a:lvl2pPr>
            <a:lvl3pPr marL="1371600" indent="-381000">
              <a:lnSpc>
                <a:spcPct val="90000"/>
              </a:lnSpc>
              <a:spcBef>
                <a:spcPts val="500"/>
              </a:spcBef>
              <a:buClr>
                <a:srgbClr val="003057"/>
              </a:buClr>
              <a:buSzPts val="2400"/>
              <a:buChar char="•"/>
              <a:defRPr sz="2400">
                <a:solidFill>
                  <a:srgbClr val="003057"/>
                </a:solidFill>
                <a:latin typeface="Roboto"/>
                <a:ea typeface="Roboto"/>
                <a:cs typeface="Roboto"/>
                <a:sym typeface="Roboto"/>
              </a:defRPr>
            </a:lvl3pPr>
            <a:lvl4pPr marL="18288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4pPr>
            <a:lvl5pPr marL="22860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5pPr>
            <a:lvl6pPr marL="2743200" indent="-355600">
              <a:lnSpc>
                <a:spcPct val="90000"/>
              </a:lnSpc>
              <a:spcBef>
                <a:spcPts val="500"/>
              </a:spcBef>
              <a:buClr>
                <a:schemeClr val="dk1"/>
              </a:buClr>
              <a:buSzPts val="2000"/>
              <a:buChar char="•"/>
              <a:defRPr sz="2000">
                <a:solidFill>
                  <a:schemeClr val="dk1"/>
                </a:solidFill>
              </a:defRPr>
            </a:lvl6pPr>
            <a:lvl7pPr marL="3200400" indent="-355600">
              <a:lnSpc>
                <a:spcPct val="90000"/>
              </a:lnSpc>
              <a:spcBef>
                <a:spcPts val="500"/>
              </a:spcBef>
              <a:buClr>
                <a:schemeClr val="dk1"/>
              </a:buClr>
              <a:buSzPts val="2000"/>
              <a:buChar char="•"/>
              <a:defRPr sz="2000">
                <a:solidFill>
                  <a:schemeClr val="dk1"/>
                </a:solidFill>
              </a:defRPr>
            </a:lvl7pPr>
            <a:lvl8pPr marL="3657600" indent="-355600">
              <a:lnSpc>
                <a:spcPct val="90000"/>
              </a:lnSpc>
              <a:spcBef>
                <a:spcPts val="500"/>
              </a:spcBef>
              <a:buClr>
                <a:schemeClr val="dk1"/>
              </a:buClr>
              <a:buSzPts val="2000"/>
              <a:buChar char="•"/>
              <a:defRPr sz="2000">
                <a:solidFill>
                  <a:schemeClr val="dk1"/>
                </a:solidFill>
              </a:defRPr>
            </a:lvl8pPr>
            <a:lvl9pPr marL="4114800" indent="-355600">
              <a:lnSpc>
                <a:spcPct val="90000"/>
              </a:lnSpc>
              <a:spcBef>
                <a:spcPts val="500"/>
              </a:spcBef>
              <a:buClr>
                <a:schemeClr val="dk1"/>
              </a:buClr>
              <a:buSzPts val="2000"/>
              <a:buChar char="•"/>
              <a:defRPr sz="2000">
                <a:solidFill>
                  <a:schemeClr val="dk1"/>
                </a:solidFill>
              </a:defRPr>
            </a:lvl9pPr>
          </a:lstStyle>
          <a:p>
            <a:r>
              <a:rPr lang="en-US" sz="2400" dirty="0"/>
              <a:t>Accuracy</a:t>
            </a:r>
          </a:p>
        </p:txBody>
      </p:sp>
      <p:sp>
        <p:nvSpPr>
          <p:cNvPr id="4" name="Google Shape;102;p5">
            <a:extLst>
              <a:ext uri="{FF2B5EF4-FFF2-40B4-BE49-F238E27FC236}">
                <a16:creationId xmlns:a16="http://schemas.microsoft.com/office/drawing/2014/main" id="{43D2F4C8-9001-AA19-3CC3-C57035D07C28}"/>
              </a:ext>
            </a:extLst>
          </p:cNvPr>
          <p:cNvSpPr txBox="1">
            <a:spLocks/>
          </p:cNvSpPr>
          <p:nvPr/>
        </p:nvSpPr>
        <p:spPr>
          <a:xfrm>
            <a:off x="4534080" y="3481197"/>
            <a:ext cx="11430000" cy="73662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03057"/>
              </a:buClr>
              <a:buSzPts val="1800"/>
              <a:buFont typeface="Arial"/>
              <a:buChar char="•"/>
              <a:defRPr sz="2400" b="0" i="0" u="none" strike="noStrike" cap="none">
                <a:solidFill>
                  <a:srgbClr val="003057"/>
                </a:solidFill>
                <a:latin typeface="Roboto"/>
                <a:ea typeface="Roboto"/>
                <a:cs typeface="Roboto"/>
                <a:sym typeface="Roboto"/>
              </a:defRPr>
            </a:lvl1pPr>
            <a:lvl2pPr marL="914400" marR="0" lvl="1" indent="-342900" algn="l" rtl="0">
              <a:lnSpc>
                <a:spcPct val="90000"/>
              </a:lnSpc>
              <a:spcBef>
                <a:spcPts val="500"/>
              </a:spcBef>
              <a:spcAft>
                <a:spcPts val="0"/>
              </a:spcAft>
              <a:buClr>
                <a:srgbClr val="003057"/>
              </a:buClr>
              <a:buSzPts val="1800"/>
              <a:buFont typeface="Arial"/>
              <a:buChar char="•"/>
              <a:defRPr sz="2000" b="0" i="0" u="none" strike="noStrike" cap="none">
                <a:solidFill>
                  <a:srgbClr val="003057"/>
                </a:solidFill>
                <a:latin typeface="Roboto"/>
                <a:ea typeface="Roboto"/>
                <a:cs typeface="Roboto"/>
                <a:sym typeface="Roboto"/>
              </a:defRPr>
            </a:lvl2pPr>
            <a:lvl3pPr marL="1371600" marR="0" lvl="2" indent="-342900"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3pPr>
            <a:lvl4pPr marL="1828800" marR="0" lvl="3" indent="-342900" algn="l" rtl="0">
              <a:lnSpc>
                <a:spcPct val="90000"/>
              </a:lnSpc>
              <a:spcBef>
                <a:spcPts val="500"/>
              </a:spcBef>
              <a:spcAft>
                <a:spcPts val="0"/>
              </a:spcAft>
              <a:buClr>
                <a:srgbClr val="003057"/>
              </a:buClr>
              <a:buSzPts val="1800"/>
              <a:buFont typeface="Arial"/>
              <a:buChar char="•"/>
              <a:defRPr sz="1400" b="0" i="0" u="none" strike="noStrike" cap="none">
                <a:solidFill>
                  <a:srgbClr val="003057"/>
                </a:solidFill>
                <a:latin typeface="Roboto"/>
                <a:ea typeface="Roboto"/>
                <a:cs typeface="Roboto"/>
                <a:sym typeface="Roboto"/>
              </a:defRPr>
            </a:lvl4pPr>
            <a:lvl5pPr marL="2286000" marR="0" lvl="4" indent="-342900" algn="l" rtl="0">
              <a:lnSpc>
                <a:spcPct val="90000"/>
              </a:lnSpc>
              <a:spcBef>
                <a:spcPts val="500"/>
              </a:spcBef>
              <a:spcAft>
                <a:spcPts val="0"/>
              </a:spcAft>
              <a:buClr>
                <a:srgbClr val="003057"/>
              </a:buClr>
              <a:buSzPts val="1800"/>
              <a:buFont typeface="Arial"/>
              <a:buChar char="•"/>
              <a:defRPr sz="1100" b="0" i="0" u="none" strike="noStrike" cap="none">
                <a:solidFill>
                  <a:srgbClr val="003057"/>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500"/>
              </a:spcBef>
              <a:buFont typeface="Arial"/>
              <a:buNone/>
            </a:pPr>
            <a:r>
              <a:rPr lang="en-US" b="1" dirty="0"/>
              <a:t>Discriminator Loss</a:t>
            </a:r>
          </a:p>
        </p:txBody>
      </p:sp>
      <p:sp>
        <p:nvSpPr>
          <p:cNvPr id="5" name="文本框 4">
            <a:extLst>
              <a:ext uri="{FF2B5EF4-FFF2-40B4-BE49-F238E27FC236}">
                <a16:creationId xmlns:a16="http://schemas.microsoft.com/office/drawing/2014/main" id="{D4A739BE-D788-995A-F71B-17C216C45B6B}"/>
              </a:ext>
            </a:extLst>
          </p:cNvPr>
          <p:cNvSpPr txBox="1"/>
          <p:nvPr/>
        </p:nvSpPr>
        <p:spPr>
          <a:xfrm>
            <a:off x="4735189" y="1619278"/>
            <a:ext cx="6430927" cy="584775"/>
          </a:xfrm>
          <a:prstGeom prst="rect">
            <a:avLst/>
          </a:prstGeom>
          <a:noFill/>
        </p:spPr>
        <p:txBody>
          <a:bodyPr wrap="square" rtlCol="0">
            <a:spAutoFit/>
          </a:bodyPr>
          <a:lstStyle/>
          <a:p>
            <a:r>
              <a:rPr lang="en-US" altLang="zh-CN" sz="1600" b="0" i="0" dirty="0">
                <a:solidFill>
                  <a:srgbClr val="0D0D0D"/>
                </a:solidFill>
                <a:effectLst/>
                <a:highlight>
                  <a:srgbClr val="FFFFFF"/>
                </a:highlight>
                <a:latin typeface="Söhne"/>
              </a:rPr>
              <a:t>This metric evaluates how effectively the generator can deceive the discriminator into believing that its generated data is human-generated. </a:t>
            </a:r>
            <a:endParaRPr kumimoji="1" lang="zh-CN" altLang="en-US" sz="1200" dirty="0"/>
          </a:p>
        </p:txBody>
      </p:sp>
      <p:sp>
        <p:nvSpPr>
          <p:cNvPr id="6" name="文本框 5">
            <a:extLst>
              <a:ext uri="{FF2B5EF4-FFF2-40B4-BE49-F238E27FC236}">
                <a16:creationId xmlns:a16="http://schemas.microsoft.com/office/drawing/2014/main" id="{07CD1BAB-9695-65CA-D035-1D75C391B589}"/>
              </a:ext>
            </a:extLst>
          </p:cNvPr>
          <p:cNvSpPr txBox="1"/>
          <p:nvPr/>
        </p:nvSpPr>
        <p:spPr>
          <a:xfrm>
            <a:off x="4752100" y="2613129"/>
            <a:ext cx="6414016" cy="830997"/>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0D0D0D"/>
                </a:solidFill>
                <a:effectLst/>
                <a:highlight>
                  <a:srgbClr val="FFFFFF"/>
                </a:highlight>
                <a:latin typeface="Söhne"/>
              </a:defRPr>
            </a:lvl1pPr>
          </a:lstStyle>
          <a:p>
            <a:r>
              <a:rPr lang="en-US" altLang="zh-CN" sz="1600" b="0" i="0" dirty="0">
                <a:solidFill>
                  <a:srgbClr val="0D0D0D"/>
                </a:solidFill>
                <a:effectLst/>
                <a:highlight>
                  <a:srgbClr val="FFFFFF"/>
                </a:highlight>
                <a:latin typeface="Söhne"/>
              </a:rPr>
              <a:t>This metric assesses the discriminator's ability to correctly identify human-generated data and distinguish it from AI-generated data, as well as classify human-generated data accurately.</a:t>
            </a:r>
            <a:endParaRPr lang="zh-CN" altLang="en-US" sz="1600" dirty="0"/>
          </a:p>
        </p:txBody>
      </p:sp>
      <p:sp>
        <p:nvSpPr>
          <p:cNvPr id="7" name="文本框 6">
            <a:extLst>
              <a:ext uri="{FF2B5EF4-FFF2-40B4-BE49-F238E27FC236}">
                <a16:creationId xmlns:a16="http://schemas.microsoft.com/office/drawing/2014/main" id="{D78F4EDA-D046-7F25-55DC-8A16043DF5B1}"/>
              </a:ext>
            </a:extLst>
          </p:cNvPr>
          <p:cNvSpPr txBox="1"/>
          <p:nvPr/>
        </p:nvSpPr>
        <p:spPr>
          <a:xfrm>
            <a:off x="4752099" y="3861003"/>
            <a:ext cx="6414016" cy="1077218"/>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0D0D0D"/>
                </a:solidFill>
                <a:effectLst/>
                <a:highlight>
                  <a:srgbClr val="FFFFFF"/>
                </a:highlight>
                <a:latin typeface="Söhne"/>
              </a:defRPr>
            </a:lvl1pPr>
          </a:lstStyle>
          <a:p>
            <a:r>
              <a:rPr lang="en-US" altLang="zh-CN" sz="1600" b="0" i="0" dirty="0">
                <a:solidFill>
                  <a:srgbClr val="0D0D0D"/>
                </a:solidFill>
                <a:effectLst/>
                <a:highlight>
                  <a:srgbClr val="FFFFFF"/>
                </a:highlight>
                <a:latin typeface="Söhne"/>
              </a:rPr>
              <a:t>This measures the discriminator's proficiency in classifying real data as human-generated and AI-generated data as fake, typically using binary cross-entropy loss. The discriminator loss is formulated using a batch of real data (x).</a:t>
            </a:r>
            <a:endParaRPr lang="zh-CN" altLang="en-US" sz="1600" dirty="0"/>
          </a:p>
        </p:txBody>
      </p:sp>
      <p:sp>
        <p:nvSpPr>
          <p:cNvPr id="9" name="文本框 8">
            <a:extLst>
              <a:ext uri="{FF2B5EF4-FFF2-40B4-BE49-F238E27FC236}">
                <a16:creationId xmlns:a16="http://schemas.microsoft.com/office/drawing/2014/main" id="{4ADD2DAB-B654-74B6-A3C3-A5A91CC6D487}"/>
              </a:ext>
            </a:extLst>
          </p:cNvPr>
          <p:cNvSpPr txBox="1"/>
          <p:nvPr/>
        </p:nvSpPr>
        <p:spPr>
          <a:xfrm>
            <a:off x="4534080" y="4981342"/>
            <a:ext cx="7353120" cy="738664"/>
          </a:xfrm>
          <a:prstGeom prst="rect">
            <a:avLst/>
          </a:prstGeom>
          <a:noFill/>
        </p:spPr>
        <p:txBody>
          <a:bodyPr wrap="square">
            <a:spAutoFit/>
          </a:bodyPr>
          <a:lstStyle/>
          <a:p>
            <a:r>
              <a:rPr lang="en-US" altLang="zh-CN" b="0" i="0" dirty="0">
                <a:solidFill>
                  <a:srgbClr val="0D0D0D"/>
                </a:solidFill>
                <a:effectLst/>
                <a:highlight>
                  <a:srgbClr val="FFFFFF"/>
                </a:highlight>
                <a:latin typeface="Söhne"/>
              </a:rPr>
              <a:t>The text also notes that with increasing epochs, both discriminator loss and generator loss stabilize after a growth period, while accuracy approaches nearly 100%, indicating high efficacy in distinguishing between human-generated and AI-generated text.</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ce55685405_0_24"/>
          <p:cNvSpPr txBox="1">
            <a:spLocks noGrp="1"/>
          </p:cNvSpPr>
          <p:nvPr>
            <p:ph type="title"/>
          </p:nvPr>
        </p:nvSpPr>
        <p:spPr>
          <a:xfrm>
            <a:off x="381000" y="518875"/>
            <a:ext cx="7836600" cy="6150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dirty="0"/>
              <a:t>Conclusions</a:t>
            </a:r>
            <a:r>
              <a:rPr lang="en-US" altLang="zh-CN" dirty="0"/>
              <a:t>/Comparison</a:t>
            </a:r>
            <a:r>
              <a:rPr lang="en-US" dirty="0"/>
              <a:t> </a:t>
            </a:r>
            <a:endParaRPr dirty="0"/>
          </a:p>
        </p:txBody>
      </p:sp>
      <p:sp>
        <p:nvSpPr>
          <p:cNvPr id="24" name="Google Shape;211;p11">
            <a:extLst>
              <a:ext uri="{FF2B5EF4-FFF2-40B4-BE49-F238E27FC236}">
                <a16:creationId xmlns:a16="http://schemas.microsoft.com/office/drawing/2014/main" id="{D7726C94-506D-CDB6-5F5B-18A94BAD8DB2}"/>
              </a:ext>
            </a:extLst>
          </p:cNvPr>
          <p:cNvSpPr/>
          <p:nvPr/>
        </p:nvSpPr>
        <p:spPr>
          <a:xfrm rot="17757201">
            <a:off x="508392" y="4311510"/>
            <a:ext cx="895933" cy="772356"/>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12;p11">
            <a:extLst>
              <a:ext uri="{FF2B5EF4-FFF2-40B4-BE49-F238E27FC236}">
                <a16:creationId xmlns:a16="http://schemas.microsoft.com/office/drawing/2014/main" id="{81AD544F-445E-5E6C-5AC9-4AF1C433A3BF}"/>
              </a:ext>
            </a:extLst>
          </p:cNvPr>
          <p:cNvSpPr/>
          <p:nvPr/>
        </p:nvSpPr>
        <p:spPr>
          <a:xfrm rot="17730789">
            <a:off x="491240" y="5324660"/>
            <a:ext cx="895932" cy="772355"/>
          </a:xfrm>
          <a:prstGeom prst="hexagon">
            <a:avLst>
              <a:gd name="adj" fmla="val 25000"/>
              <a:gd name="vf" fmla="val 115470"/>
            </a:avLst>
          </a:prstGeom>
          <a:solidFill>
            <a:srgbClr val="003057"/>
          </a:solidFill>
          <a:ln w="12700" cap="flat" cmpd="sng">
            <a:solidFill>
              <a:srgbClr val="003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 name="Google Shape;218;p11">
            <a:extLst>
              <a:ext uri="{FF2B5EF4-FFF2-40B4-BE49-F238E27FC236}">
                <a16:creationId xmlns:a16="http://schemas.microsoft.com/office/drawing/2014/main" id="{3851FFBE-5B5A-1C02-D8E4-B39CD197DE65}"/>
              </a:ext>
            </a:extLst>
          </p:cNvPr>
          <p:cNvSpPr/>
          <p:nvPr/>
        </p:nvSpPr>
        <p:spPr>
          <a:xfrm rot="17783707">
            <a:off x="516586" y="1363980"/>
            <a:ext cx="895933" cy="772356"/>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 name="Google Shape;219;p11">
            <a:extLst>
              <a:ext uri="{FF2B5EF4-FFF2-40B4-BE49-F238E27FC236}">
                <a16:creationId xmlns:a16="http://schemas.microsoft.com/office/drawing/2014/main" id="{5A121C59-C1C4-470C-5256-53D97DA49936}"/>
              </a:ext>
            </a:extLst>
          </p:cNvPr>
          <p:cNvSpPr/>
          <p:nvPr/>
        </p:nvSpPr>
        <p:spPr>
          <a:xfrm rot="17793759">
            <a:off x="508693" y="2333063"/>
            <a:ext cx="895932" cy="772355"/>
          </a:xfrm>
          <a:prstGeom prst="hexagon">
            <a:avLst>
              <a:gd name="adj" fmla="val 25000"/>
              <a:gd name="vf" fmla="val 115470"/>
            </a:avLst>
          </a:prstGeom>
          <a:solidFill>
            <a:srgbClr val="003057"/>
          </a:solidFill>
          <a:ln w="12700" cap="flat" cmpd="sng">
            <a:solidFill>
              <a:srgbClr val="003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20;p11">
            <a:extLst>
              <a:ext uri="{FF2B5EF4-FFF2-40B4-BE49-F238E27FC236}">
                <a16:creationId xmlns:a16="http://schemas.microsoft.com/office/drawing/2014/main" id="{44E3E7B4-7B94-0340-2140-2753CBAA3DFB}"/>
              </a:ext>
            </a:extLst>
          </p:cNvPr>
          <p:cNvSpPr/>
          <p:nvPr/>
        </p:nvSpPr>
        <p:spPr>
          <a:xfrm rot="17791322">
            <a:off x="496419" y="3314896"/>
            <a:ext cx="895932" cy="772355"/>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 name="文本框 28">
            <a:extLst>
              <a:ext uri="{FF2B5EF4-FFF2-40B4-BE49-F238E27FC236}">
                <a16:creationId xmlns:a16="http://schemas.microsoft.com/office/drawing/2014/main" id="{05CCCA73-C1F8-EF90-1E8D-7E8490924B0B}"/>
              </a:ext>
            </a:extLst>
          </p:cNvPr>
          <p:cNvSpPr txBox="1"/>
          <p:nvPr/>
        </p:nvSpPr>
        <p:spPr>
          <a:xfrm>
            <a:off x="1594842" y="1283343"/>
            <a:ext cx="3322320" cy="424732"/>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0" indent="0">
              <a:lnSpc>
                <a:spcPct val="90000"/>
              </a:lnSpc>
              <a:spcBef>
                <a:spcPts val="500"/>
              </a:spcBef>
              <a:buClr>
                <a:srgbClr val="003057"/>
              </a:buClr>
              <a:buSzPts val="3200"/>
              <a:buNone/>
              <a:defRPr sz="2400" b="1">
                <a:solidFill>
                  <a:srgbClr val="003057"/>
                </a:solidFill>
                <a:latin typeface="Roboto"/>
                <a:ea typeface="Roboto"/>
                <a:cs typeface="Roboto"/>
                <a:sym typeface="Roboto"/>
              </a:defRPr>
            </a:lvl1pPr>
            <a:lvl2pPr marL="914400" indent="-406400">
              <a:lnSpc>
                <a:spcPct val="90000"/>
              </a:lnSpc>
              <a:spcBef>
                <a:spcPts val="500"/>
              </a:spcBef>
              <a:buClr>
                <a:srgbClr val="003057"/>
              </a:buClr>
              <a:buSzPts val="2800"/>
              <a:buChar char="•"/>
              <a:defRPr sz="2800">
                <a:solidFill>
                  <a:srgbClr val="003057"/>
                </a:solidFill>
                <a:latin typeface="Roboto"/>
                <a:ea typeface="Roboto"/>
                <a:cs typeface="Roboto"/>
                <a:sym typeface="Roboto"/>
              </a:defRPr>
            </a:lvl2pPr>
            <a:lvl3pPr marL="1371600" indent="-381000">
              <a:lnSpc>
                <a:spcPct val="90000"/>
              </a:lnSpc>
              <a:spcBef>
                <a:spcPts val="500"/>
              </a:spcBef>
              <a:buClr>
                <a:srgbClr val="003057"/>
              </a:buClr>
              <a:buSzPts val="2400"/>
              <a:buChar char="•"/>
              <a:defRPr sz="2400">
                <a:solidFill>
                  <a:srgbClr val="003057"/>
                </a:solidFill>
                <a:latin typeface="Roboto"/>
                <a:ea typeface="Roboto"/>
                <a:cs typeface="Roboto"/>
                <a:sym typeface="Roboto"/>
              </a:defRPr>
            </a:lvl3pPr>
            <a:lvl4pPr marL="18288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4pPr>
            <a:lvl5pPr marL="22860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5pPr>
            <a:lvl6pPr marL="2743200" indent="-355600">
              <a:lnSpc>
                <a:spcPct val="90000"/>
              </a:lnSpc>
              <a:spcBef>
                <a:spcPts val="500"/>
              </a:spcBef>
              <a:buClr>
                <a:schemeClr val="dk1"/>
              </a:buClr>
              <a:buSzPts val="2000"/>
              <a:buChar char="•"/>
              <a:defRPr sz="2000">
                <a:solidFill>
                  <a:schemeClr val="dk1"/>
                </a:solidFill>
              </a:defRPr>
            </a:lvl6pPr>
            <a:lvl7pPr marL="3200400" indent="-355600">
              <a:lnSpc>
                <a:spcPct val="90000"/>
              </a:lnSpc>
              <a:spcBef>
                <a:spcPts val="500"/>
              </a:spcBef>
              <a:buClr>
                <a:schemeClr val="dk1"/>
              </a:buClr>
              <a:buSzPts val="2000"/>
              <a:buChar char="•"/>
              <a:defRPr sz="2000">
                <a:solidFill>
                  <a:schemeClr val="dk1"/>
                </a:solidFill>
              </a:defRPr>
            </a:lvl7pPr>
            <a:lvl8pPr marL="3657600" indent="-355600">
              <a:lnSpc>
                <a:spcPct val="90000"/>
              </a:lnSpc>
              <a:spcBef>
                <a:spcPts val="500"/>
              </a:spcBef>
              <a:buClr>
                <a:schemeClr val="dk1"/>
              </a:buClr>
              <a:buSzPts val="2000"/>
              <a:buChar char="•"/>
              <a:defRPr sz="2000">
                <a:solidFill>
                  <a:schemeClr val="dk1"/>
                </a:solidFill>
              </a:defRPr>
            </a:lvl8pPr>
            <a:lvl9pPr marL="4114800" indent="-355600">
              <a:lnSpc>
                <a:spcPct val="90000"/>
              </a:lnSpc>
              <a:spcBef>
                <a:spcPts val="500"/>
              </a:spcBef>
              <a:buClr>
                <a:schemeClr val="dk1"/>
              </a:buClr>
              <a:buSzPts val="2000"/>
              <a:buChar char="•"/>
              <a:defRPr sz="2000">
                <a:solidFill>
                  <a:schemeClr val="dk1"/>
                </a:solidFill>
              </a:defRPr>
            </a:lvl9pPr>
          </a:lstStyle>
          <a:p>
            <a:r>
              <a:rPr lang="en-US" altLang="zh-CN" sz="2000" dirty="0"/>
              <a:t>Logistic Regression</a:t>
            </a:r>
            <a:endParaRPr lang="zh-CN" altLang="en-US" sz="2000" dirty="0"/>
          </a:p>
        </p:txBody>
      </p:sp>
      <p:sp>
        <p:nvSpPr>
          <p:cNvPr id="30" name="文本框 29">
            <a:extLst>
              <a:ext uri="{FF2B5EF4-FFF2-40B4-BE49-F238E27FC236}">
                <a16:creationId xmlns:a16="http://schemas.microsoft.com/office/drawing/2014/main" id="{F33F176B-B26E-E318-BAE3-7C6D1F780F2C}"/>
              </a:ext>
            </a:extLst>
          </p:cNvPr>
          <p:cNvSpPr txBox="1"/>
          <p:nvPr/>
        </p:nvSpPr>
        <p:spPr>
          <a:xfrm>
            <a:off x="1594842" y="4272956"/>
            <a:ext cx="3322320" cy="424732"/>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0" indent="0">
              <a:lnSpc>
                <a:spcPct val="90000"/>
              </a:lnSpc>
              <a:spcBef>
                <a:spcPts val="500"/>
              </a:spcBef>
              <a:buClr>
                <a:srgbClr val="003057"/>
              </a:buClr>
              <a:buSzPts val="3200"/>
              <a:buNone/>
              <a:defRPr sz="2400" b="1">
                <a:solidFill>
                  <a:srgbClr val="003057"/>
                </a:solidFill>
                <a:latin typeface="Roboto"/>
                <a:ea typeface="Roboto"/>
                <a:cs typeface="Roboto"/>
                <a:sym typeface="Roboto"/>
              </a:defRPr>
            </a:lvl1pPr>
            <a:lvl2pPr marL="914400" indent="-406400">
              <a:lnSpc>
                <a:spcPct val="90000"/>
              </a:lnSpc>
              <a:spcBef>
                <a:spcPts val="500"/>
              </a:spcBef>
              <a:buClr>
                <a:srgbClr val="003057"/>
              </a:buClr>
              <a:buSzPts val="2800"/>
              <a:buChar char="•"/>
              <a:defRPr sz="2800">
                <a:solidFill>
                  <a:srgbClr val="003057"/>
                </a:solidFill>
                <a:latin typeface="Roboto"/>
                <a:ea typeface="Roboto"/>
                <a:cs typeface="Roboto"/>
                <a:sym typeface="Roboto"/>
              </a:defRPr>
            </a:lvl2pPr>
            <a:lvl3pPr marL="1371600" indent="-381000">
              <a:lnSpc>
                <a:spcPct val="90000"/>
              </a:lnSpc>
              <a:spcBef>
                <a:spcPts val="500"/>
              </a:spcBef>
              <a:buClr>
                <a:srgbClr val="003057"/>
              </a:buClr>
              <a:buSzPts val="2400"/>
              <a:buChar char="•"/>
              <a:defRPr sz="2400">
                <a:solidFill>
                  <a:srgbClr val="003057"/>
                </a:solidFill>
                <a:latin typeface="Roboto"/>
                <a:ea typeface="Roboto"/>
                <a:cs typeface="Roboto"/>
                <a:sym typeface="Roboto"/>
              </a:defRPr>
            </a:lvl3pPr>
            <a:lvl4pPr marL="18288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4pPr>
            <a:lvl5pPr marL="22860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5pPr>
            <a:lvl6pPr marL="2743200" indent="-355600">
              <a:lnSpc>
                <a:spcPct val="90000"/>
              </a:lnSpc>
              <a:spcBef>
                <a:spcPts val="500"/>
              </a:spcBef>
              <a:buClr>
                <a:schemeClr val="dk1"/>
              </a:buClr>
              <a:buSzPts val="2000"/>
              <a:buChar char="•"/>
              <a:defRPr sz="2000">
                <a:solidFill>
                  <a:schemeClr val="dk1"/>
                </a:solidFill>
              </a:defRPr>
            </a:lvl6pPr>
            <a:lvl7pPr marL="3200400" indent="-355600">
              <a:lnSpc>
                <a:spcPct val="90000"/>
              </a:lnSpc>
              <a:spcBef>
                <a:spcPts val="500"/>
              </a:spcBef>
              <a:buClr>
                <a:schemeClr val="dk1"/>
              </a:buClr>
              <a:buSzPts val="2000"/>
              <a:buChar char="•"/>
              <a:defRPr sz="2000">
                <a:solidFill>
                  <a:schemeClr val="dk1"/>
                </a:solidFill>
              </a:defRPr>
            </a:lvl7pPr>
            <a:lvl8pPr marL="3657600" indent="-355600">
              <a:lnSpc>
                <a:spcPct val="90000"/>
              </a:lnSpc>
              <a:spcBef>
                <a:spcPts val="500"/>
              </a:spcBef>
              <a:buClr>
                <a:schemeClr val="dk1"/>
              </a:buClr>
              <a:buSzPts val="2000"/>
              <a:buChar char="•"/>
              <a:defRPr sz="2000">
                <a:solidFill>
                  <a:schemeClr val="dk1"/>
                </a:solidFill>
              </a:defRPr>
            </a:lvl8pPr>
            <a:lvl9pPr marL="4114800" indent="-355600">
              <a:lnSpc>
                <a:spcPct val="90000"/>
              </a:lnSpc>
              <a:spcBef>
                <a:spcPts val="500"/>
              </a:spcBef>
              <a:buClr>
                <a:schemeClr val="dk1"/>
              </a:buClr>
              <a:buSzPts val="2000"/>
              <a:buChar char="•"/>
              <a:defRPr sz="2000">
                <a:solidFill>
                  <a:schemeClr val="dk1"/>
                </a:solidFill>
              </a:defRPr>
            </a:lvl9pPr>
          </a:lstStyle>
          <a:p>
            <a:r>
              <a:rPr lang="en-US" altLang="zh-CN" sz="2000" dirty="0"/>
              <a:t>K-means clustering</a:t>
            </a:r>
            <a:endParaRPr lang="zh-CN" altLang="en-US" sz="2000" dirty="0"/>
          </a:p>
        </p:txBody>
      </p:sp>
      <p:sp>
        <p:nvSpPr>
          <p:cNvPr id="31" name="文本框 30">
            <a:extLst>
              <a:ext uri="{FF2B5EF4-FFF2-40B4-BE49-F238E27FC236}">
                <a16:creationId xmlns:a16="http://schemas.microsoft.com/office/drawing/2014/main" id="{3A41EF5F-A3B6-D823-4271-10DA517219DA}"/>
              </a:ext>
            </a:extLst>
          </p:cNvPr>
          <p:cNvSpPr txBox="1"/>
          <p:nvPr/>
        </p:nvSpPr>
        <p:spPr>
          <a:xfrm>
            <a:off x="1605002" y="2260177"/>
            <a:ext cx="3322320" cy="424732"/>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0" indent="0">
              <a:lnSpc>
                <a:spcPct val="90000"/>
              </a:lnSpc>
              <a:spcBef>
                <a:spcPts val="500"/>
              </a:spcBef>
              <a:buClr>
                <a:srgbClr val="003057"/>
              </a:buClr>
              <a:buSzPts val="3200"/>
              <a:buNone/>
              <a:defRPr sz="2400" b="1">
                <a:solidFill>
                  <a:srgbClr val="003057"/>
                </a:solidFill>
                <a:latin typeface="Roboto"/>
                <a:ea typeface="Roboto"/>
                <a:cs typeface="Roboto"/>
                <a:sym typeface="Roboto"/>
              </a:defRPr>
            </a:lvl1pPr>
            <a:lvl2pPr marL="914400" indent="-406400">
              <a:lnSpc>
                <a:spcPct val="90000"/>
              </a:lnSpc>
              <a:spcBef>
                <a:spcPts val="500"/>
              </a:spcBef>
              <a:buClr>
                <a:srgbClr val="003057"/>
              </a:buClr>
              <a:buSzPts val="2800"/>
              <a:buChar char="•"/>
              <a:defRPr sz="2800">
                <a:solidFill>
                  <a:srgbClr val="003057"/>
                </a:solidFill>
                <a:latin typeface="Roboto"/>
                <a:ea typeface="Roboto"/>
                <a:cs typeface="Roboto"/>
                <a:sym typeface="Roboto"/>
              </a:defRPr>
            </a:lvl2pPr>
            <a:lvl3pPr marL="1371600" indent="-381000">
              <a:lnSpc>
                <a:spcPct val="90000"/>
              </a:lnSpc>
              <a:spcBef>
                <a:spcPts val="500"/>
              </a:spcBef>
              <a:buClr>
                <a:srgbClr val="003057"/>
              </a:buClr>
              <a:buSzPts val="2400"/>
              <a:buChar char="•"/>
              <a:defRPr sz="2400">
                <a:solidFill>
                  <a:srgbClr val="003057"/>
                </a:solidFill>
                <a:latin typeface="Roboto"/>
                <a:ea typeface="Roboto"/>
                <a:cs typeface="Roboto"/>
                <a:sym typeface="Roboto"/>
              </a:defRPr>
            </a:lvl3pPr>
            <a:lvl4pPr marL="18288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4pPr>
            <a:lvl5pPr marL="22860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5pPr>
            <a:lvl6pPr marL="2743200" indent="-355600">
              <a:lnSpc>
                <a:spcPct val="90000"/>
              </a:lnSpc>
              <a:spcBef>
                <a:spcPts val="500"/>
              </a:spcBef>
              <a:buClr>
                <a:schemeClr val="dk1"/>
              </a:buClr>
              <a:buSzPts val="2000"/>
              <a:buChar char="•"/>
              <a:defRPr sz="2000">
                <a:solidFill>
                  <a:schemeClr val="dk1"/>
                </a:solidFill>
              </a:defRPr>
            </a:lvl6pPr>
            <a:lvl7pPr marL="3200400" indent="-355600">
              <a:lnSpc>
                <a:spcPct val="90000"/>
              </a:lnSpc>
              <a:spcBef>
                <a:spcPts val="500"/>
              </a:spcBef>
              <a:buClr>
                <a:schemeClr val="dk1"/>
              </a:buClr>
              <a:buSzPts val="2000"/>
              <a:buChar char="•"/>
              <a:defRPr sz="2000">
                <a:solidFill>
                  <a:schemeClr val="dk1"/>
                </a:solidFill>
              </a:defRPr>
            </a:lvl7pPr>
            <a:lvl8pPr marL="3657600" indent="-355600">
              <a:lnSpc>
                <a:spcPct val="90000"/>
              </a:lnSpc>
              <a:spcBef>
                <a:spcPts val="500"/>
              </a:spcBef>
              <a:buClr>
                <a:schemeClr val="dk1"/>
              </a:buClr>
              <a:buSzPts val="2000"/>
              <a:buChar char="•"/>
              <a:defRPr sz="2000">
                <a:solidFill>
                  <a:schemeClr val="dk1"/>
                </a:solidFill>
              </a:defRPr>
            </a:lvl8pPr>
            <a:lvl9pPr marL="4114800" indent="-355600">
              <a:lnSpc>
                <a:spcPct val="90000"/>
              </a:lnSpc>
              <a:spcBef>
                <a:spcPts val="500"/>
              </a:spcBef>
              <a:buClr>
                <a:schemeClr val="dk1"/>
              </a:buClr>
              <a:buSzPts val="2000"/>
              <a:buChar char="•"/>
              <a:defRPr sz="2000">
                <a:solidFill>
                  <a:schemeClr val="dk1"/>
                </a:solidFill>
              </a:defRPr>
            </a:lvl9pPr>
          </a:lstStyle>
          <a:p>
            <a:r>
              <a:rPr lang="en-US" altLang="zh-CN" sz="2000" dirty="0"/>
              <a:t>Random Forest</a:t>
            </a:r>
            <a:endParaRPr lang="zh-CN" altLang="en-US" sz="2000" dirty="0"/>
          </a:p>
        </p:txBody>
      </p:sp>
      <p:sp>
        <p:nvSpPr>
          <p:cNvPr id="32" name="文本框 31">
            <a:extLst>
              <a:ext uri="{FF2B5EF4-FFF2-40B4-BE49-F238E27FC236}">
                <a16:creationId xmlns:a16="http://schemas.microsoft.com/office/drawing/2014/main" id="{4B4F56C5-356F-4B9C-D0BD-1063E1D038EB}"/>
              </a:ext>
            </a:extLst>
          </p:cNvPr>
          <p:cNvSpPr txBox="1"/>
          <p:nvPr/>
        </p:nvSpPr>
        <p:spPr>
          <a:xfrm>
            <a:off x="1594842" y="3249702"/>
            <a:ext cx="3322320" cy="424732"/>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0" indent="0">
              <a:lnSpc>
                <a:spcPct val="90000"/>
              </a:lnSpc>
              <a:spcBef>
                <a:spcPts val="500"/>
              </a:spcBef>
              <a:buClr>
                <a:srgbClr val="003057"/>
              </a:buClr>
              <a:buSzPts val="3200"/>
              <a:buNone/>
              <a:defRPr sz="2400" b="1">
                <a:solidFill>
                  <a:srgbClr val="003057"/>
                </a:solidFill>
                <a:latin typeface="Roboto"/>
                <a:ea typeface="Roboto"/>
                <a:cs typeface="Roboto"/>
                <a:sym typeface="Roboto"/>
              </a:defRPr>
            </a:lvl1pPr>
            <a:lvl2pPr marL="914400" indent="-406400">
              <a:lnSpc>
                <a:spcPct val="90000"/>
              </a:lnSpc>
              <a:spcBef>
                <a:spcPts val="500"/>
              </a:spcBef>
              <a:buClr>
                <a:srgbClr val="003057"/>
              </a:buClr>
              <a:buSzPts val="2800"/>
              <a:buChar char="•"/>
              <a:defRPr sz="2800">
                <a:solidFill>
                  <a:srgbClr val="003057"/>
                </a:solidFill>
                <a:latin typeface="Roboto"/>
                <a:ea typeface="Roboto"/>
                <a:cs typeface="Roboto"/>
                <a:sym typeface="Roboto"/>
              </a:defRPr>
            </a:lvl2pPr>
            <a:lvl3pPr marL="1371600" indent="-381000">
              <a:lnSpc>
                <a:spcPct val="90000"/>
              </a:lnSpc>
              <a:spcBef>
                <a:spcPts val="500"/>
              </a:spcBef>
              <a:buClr>
                <a:srgbClr val="003057"/>
              </a:buClr>
              <a:buSzPts val="2400"/>
              <a:buChar char="•"/>
              <a:defRPr sz="2400">
                <a:solidFill>
                  <a:srgbClr val="003057"/>
                </a:solidFill>
                <a:latin typeface="Roboto"/>
                <a:ea typeface="Roboto"/>
                <a:cs typeface="Roboto"/>
                <a:sym typeface="Roboto"/>
              </a:defRPr>
            </a:lvl3pPr>
            <a:lvl4pPr marL="18288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4pPr>
            <a:lvl5pPr marL="22860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5pPr>
            <a:lvl6pPr marL="2743200" indent="-355600">
              <a:lnSpc>
                <a:spcPct val="90000"/>
              </a:lnSpc>
              <a:spcBef>
                <a:spcPts val="500"/>
              </a:spcBef>
              <a:buClr>
                <a:schemeClr val="dk1"/>
              </a:buClr>
              <a:buSzPts val="2000"/>
              <a:buChar char="•"/>
              <a:defRPr sz="2000">
                <a:solidFill>
                  <a:schemeClr val="dk1"/>
                </a:solidFill>
              </a:defRPr>
            </a:lvl6pPr>
            <a:lvl7pPr marL="3200400" indent="-355600">
              <a:lnSpc>
                <a:spcPct val="90000"/>
              </a:lnSpc>
              <a:spcBef>
                <a:spcPts val="500"/>
              </a:spcBef>
              <a:buClr>
                <a:schemeClr val="dk1"/>
              </a:buClr>
              <a:buSzPts val="2000"/>
              <a:buChar char="•"/>
              <a:defRPr sz="2000">
                <a:solidFill>
                  <a:schemeClr val="dk1"/>
                </a:solidFill>
              </a:defRPr>
            </a:lvl7pPr>
            <a:lvl8pPr marL="3657600" indent="-355600">
              <a:lnSpc>
                <a:spcPct val="90000"/>
              </a:lnSpc>
              <a:spcBef>
                <a:spcPts val="500"/>
              </a:spcBef>
              <a:buClr>
                <a:schemeClr val="dk1"/>
              </a:buClr>
              <a:buSzPts val="2000"/>
              <a:buChar char="•"/>
              <a:defRPr sz="2000">
                <a:solidFill>
                  <a:schemeClr val="dk1"/>
                </a:solidFill>
              </a:defRPr>
            </a:lvl8pPr>
            <a:lvl9pPr marL="4114800" indent="-355600">
              <a:lnSpc>
                <a:spcPct val="90000"/>
              </a:lnSpc>
              <a:spcBef>
                <a:spcPts val="500"/>
              </a:spcBef>
              <a:buClr>
                <a:schemeClr val="dk1"/>
              </a:buClr>
              <a:buSzPts val="2000"/>
              <a:buChar char="•"/>
              <a:defRPr sz="2000">
                <a:solidFill>
                  <a:schemeClr val="dk1"/>
                </a:solidFill>
              </a:defRPr>
            </a:lvl9pPr>
          </a:lstStyle>
          <a:p>
            <a:r>
              <a:rPr lang="en-US" altLang="zh-CN" sz="2000" dirty="0"/>
              <a:t>Recursive Neural Network</a:t>
            </a:r>
            <a:endParaRPr lang="zh-CN" altLang="en-US" sz="2000" dirty="0"/>
          </a:p>
        </p:txBody>
      </p:sp>
      <p:sp>
        <p:nvSpPr>
          <p:cNvPr id="33" name="文本框 32">
            <a:extLst>
              <a:ext uri="{FF2B5EF4-FFF2-40B4-BE49-F238E27FC236}">
                <a16:creationId xmlns:a16="http://schemas.microsoft.com/office/drawing/2014/main" id="{97AD64B4-26C0-F5DB-0635-78C1403C1039}"/>
              </a:ext>
            </a:extLst>
          </p:cNvPr>
          <p:cNvSpPr txBox="1"/>
          <p:nvPr/>
        </p:nvSpPr>
        <p:spPr>
          <a:xfrm>
            <a:off x="1605002" y="5269485"/>
            <a:ext cx="4714240" cy="424732"/>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0" indent="0">
              <a:lnSpc>
                <a:spcPct val="90000"/>
              </a:lnSpc>
              <a:spcBef>
                <a:spcPts val="500"/>
              </a:spcBef>
              <a:buClr>
                <a:srgbClr val="003057"/>
              </a:buClr>
              <a:buSzPts val="3200"/>
              <a:buNone/>
              <a:defRPr sz="2400" b="1">
                <a:solidFill>
                  <a:srgbClr val="003057"/>
                </a:solidFill>
                <a:latin typeface="Roboto"/>
                <a:ea typeface="Roboto"/>
                <a:cs typeface="Roboto"/>
                <a:sym typeface="Roboto"/>
              </a:defRPr>
            </a:lvl1pPr>
            <a:lvl2pPr marL="914400" indent="-406400">
              <a:lnSpc>
                <a:spcPct val="90000"/>
              </a:lnSpc>
              <a:spcBef>
                <a:spcPts val="500"/>
              </a:spcBef>
              <a:buClr>
                <a:srgbClr val="003057"/>
              </a:buClr>
              <a:buSzPts val="2800"/>
              <a:buChar char="•"/>
              <a:defRPr sz="2800">
                <a:solidFill>
                  <a:srgbClr val="003057"/>
                </a:solidFill>
                <a:latin typeface="Roboto"/>
                <a:ea typeface="Roboto"/>
                <a:cs typeface="Roboto"/>
                <a:sym typeface="Roboto"/>
              </a:defRPr>
            </a:lvl2pPr>
            <a:lvl3pPr marL="1371600" indent="-381000">
              <a:lnSpc>
                <a:spcPct val="90000"/>
              </a:lnSpc>
              <a:spcBef>
                <a:spcPts val="500"/>
              </a:spcBef>
              <a:buClr>
                <a:srgbClr val="003057"/>
              </a:buClr>
              <a:buSzPts val="2400"/>
              <a:buChar char="•"/>
              <a:defRPr sz="2400">
                <a:solidFill>
                  <a:srgbClr val="003057"/>
                </a:solidFill>
                <a:latin typeface="Roboto"/>
                <a:ea typeface="Roboto"/>
                <a:cs typeface="Roboto"/>
                <a:sym typeface="Roboto"/>
              </a:defRPr>
            </a:lvl3pPr>
            <a:lvl4pPr marL="18288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4pPr>
            <a:lvl5pPr marL="2286000" indent="-355600">
              <a:lnSpc>
                <a:spcPct val="90000"/>
              </a:lnSpc>
              <a:spcBef>
                <a:spcPts val="500"/>
              </a:spcBef>
              <a:buClr>
                <a:srgbClr val="003057"/>
              </a:buClr>
              <a:buSzPts val="2000"/>
              <a:buChar char="•"/>
              <a:defRPr sz="2000">
                <a:solidFill>
                  <a:srgbClr val="003057"/>
                </a:solidFill>
                <a:latin typeface="Roboto"/>
                <a:ea typeface="Roboto"/>
                <a:cs typeface="Roboto"/>
                <a:sym typeface="Roboto"/>
              </a:defRPr>
            </a:lvl5pPr>
            <a:lvl6pPr marL="2743200" indent="-355600">
              <a:lnSpc>
                <a:spcPct val="90000"/>
              </a:lnSpc>
              <a:spcBef>
                <a:spcPts val="500"/>
              </a:spcBef>
              <a:buClr>
                <a:schemeClr val="dk1"/>
              </a:buClr>
              <a:buSzPts val="2000"/>
              <a:buChar char="•"/>
              <a:defRPr sz="2000">
                <a:solidFill>
                  <a:schemeClr val="dk1"/>
                </a:solidFill>
              </a:defRPr>
            </a:lvl6pPr>
            <a:lvl7pPr marL="3200400" indent="-355600">
              <a:lnSpc>
                <a:spcPct val="90000"/>
              </a:lnSpc>
              <a:spcBef>
                <a:spcPts val="500"/>
              </a:spcBef>
              <a:buClr>
                <a:schemeClr val="dk1"/>
              </a:buClr>
              <a:buSzPts val="2000"/>
              <a:buChar char="•"/>
              <a:defRPr sz="2000">
                <a:solidFill>
                  <a:schemeClr val="dk1"/>
                </a:solidFill>
              </a:defRPr>
            </a:lvl7pPr>
            <a:lvl8pPr marL="3657600" indent="-355600">
              <a:lnSpc>
                <a:spcPct val="90000"/>
              </a:lnSpc>
              <a:spcBef>
                <a:spcPts val="500"/>
              </a:spcBef>
              <a:buClr>
                <a:schemeClr val="dk1"/>
              </a:buClr>
              <a:buSzPts val="2000"/>
              <a:buChar char="•"/>
              <a:defRPr sz="2000">
                <a:solidFill>
                  <a:schemeClr val="dk1"/>
                </a:solidFill>
              </a:defRPr>
            </a:lvl8pPr>
            <a:lvl9pPr marL="4114800" indent="-355600">
              <a:lnSpc>
                <a:spcPct val="90000"/>
              </a:lnSpc>
              <a:spcBef>
                <a:spcPts val="500"/>
              </a:spcBef>
              <a:buClr>
                <a:schemeClr val="dk1"/>
              </a:buClr>
              <a:buSzPts val="2000"/>
              <a:buChar char="•"/>
              <a:defRPr sz="2000">
                <a:solidFill>
                  <a:schemeClr val="dk1"/>
                </a:solidFill>
              </a:defRPr>
            </a:lvl9pPr>
          </a:lstStyle>
          <a:p>
            <a:r>
              <a:rPr lang="en-US" altLang="zh-CN" sz="2000" dirty="0"/>
              <a:t>Generative Adversarial Networks </a:t>
            </a:r>
            <a:endParaRPr lang="zh-CN" altLang="en-US" sz="2000" dirty="0"/>
          </a:p>
        </p:txBody>
      </p:sp>
      <p:sp>
        <p:nvSpPr>
          <p:cNvPr id="34" name="文本框 33">
            <a:extLst>
              <a:ext uri="{FF2B5EF4-FFF2-40B4-BE49-F238E27FC236}">
                <a16:creationId xmlns:a16="http://schemas.microsoft.com/office/drawing/2014/main" id="{1FFB04ED-79AF-CB4C-6CA2-AF6E5417BD36}"/>
              </a:ext>
            </a:extLst>
          </p:cNvPr>
          <p:cNvSpPr txBox="1"/>
          <p:nvPr/>
        </p:nvSpPr>
        <p:spPr>
          <a:xfrm>
            <a:off x="1635482" y="1596685"/>
            <a:ext cx="9377680" cy="523220"/>
          </a:xfrm>
          <a:prstGeom prst="rect">
            <a:avLst/>
          </a:prstGeom>
          <a:noFill/>
        </p:spPr>
        <p:txBody>
          <a:bodyPr wrap="square" rtlCol="0">
            <a:spAutoFit/>
          </a:bodyPr>
          <a:lstStyle/>
          <a:p>
            <a:r>
              <a:rPr kumimoji="1" lang="en-US" altLang="zh-CN" b="1" dirty="0"/>
              <a:t>Pros:</a:t>
            </a:r>
            <a:r>
              <a:rPr kumimoji="1" lang="en-US" altLang="zh-CN" dirty="0"/>
              <a:t>  1) Clear Interpretation; 2) Easy to train and predict; 3) Probability output useful for threshold tuning </a:t>
            </a:r>
          </a:p>
          <a:p>
            <a:r>
              <a:rPr kumimoji="1" lang="en-US" altLang="zh-CN" b="1" dirty="0"/>
              <a:t>Cons: </a:t>
            </a:r>
            <a:r>
              <a:rPr kumimoji="1" lang="en-US" altLang="zh-CN" dirty="0"/>
              <a:t>1) Linear relationship Assumption; 2) Less effective at capturing complex relationships</a:t>
            </a:r>
            <a:endParaRPr kumimoji="1" lang="zh-CN" altLang="en-US" dirty="0"/>
          </a:p>
        </p:txBody>
      </p:sp>
      <p:sp>
        <p:nvSpPr>
          <p:cNvPr id="35" name="文本框 34">
            <a:extLst>
              <a:ext uri="{FF2B5EF4-FFF2-40B4-BE49-F238E27FC236}">
                <a16:creationId xmlns:a16="http://schemas.microsoft.com/office/drawing/2014/main" id="{CA2ECF5D-9B90-0031-0FC7-48F2ED50044D}"/>
              </a:ext>
            </a:extLst>
          </p:cNvPr>
          <p:cNvSpPr txBox="1"/>
          <p:nvPr/>
        </p:nvSpPr>
        <p:spPr>
          <a:xfrm>
            <a:off x="1650722" y="4579612"/>
            <a:ext cx="9377680" cy="523220"/>
          </a:xfrm>
          <a:prstGeom prst="rect">
            <a:avLst/>
          </a:prstGeom>
          <a:noFill/>
        </p:spPr>
        <p:txBody>
          <a:bodyPr wrap="square" rtlCol="0">
            <a:spAutoFit/>
          </a:bodyPr>
          <a:lstStyle/>
          <a:p>
            <a:r>
              <a:rPr kumimoji="1" lang="en-US" altLang="zh-CN" b="1" dirty="0"/>
              <a:t>Pros:</a:t>
            </a:r>
            <a:r>
              <a:rPr kumimoji="1" lang="en-US" altLang="zh-CN" dirty="0"/>
              <a:t>  1) Efficient in handling large datasets; 2) Intuitive segmentation into clusters on TF-IFD features </a:t>
            </a:r>
          </a:p>
          <a:p>
            <a:r>
              <a:rPr kumimoji="1" lang="en-US" altLang="zh-CN" b="1" dirty="0"/>
              <a:t>Cons: </a:t>
            </a:r>
            <a:r>
              <a:rPr kumimoji="1" lang="en-US" altLang="zh-CN" dirty="0"/>
              <a:t>1) Requires challenging pre-determination of K clusters</a:t>
            </a:r>
            <a:endParaRPr kumimoji="1" lang="zh-CN" altLang="en-US" dirty="0"/>
          </a:p>
        </p:txBody>
      </p:sp>
      <p:sp>
        <p:nvSpPr>
          <p:cNvPr id="36" name="文本框 35">
            <a:extLst>
              <a:ext uri="{FF2B5EF4-FFF2-40B4-BE49-F238E27FC236}">
                <a16:creationId xmlns:a16="http://schemas.microsoft.com/office/drawing/2014/main" id="{ED41985C-25E8-FC16-43A9-112BF805186B}"/>
              </a:ext>
            </a:extLst>
          </p:cNvPr>
          <p:cNvSpPr txBox="1"/>
          <p:nvPr/>
        </p:nvSpPr>
        <p:spPr>
          <a:xfrm>
            <a:off x="1630402" y="3557447"/>
            <a:ext cx="8849360" cy="523220"/>
          </a:xfrm>
          <a:prstGeom prst="rect">
            <a:avLst/>
          </a:prstGeom>
          <a:noFill/>
        </p:spPr>
        <p:txBody>
          <a:bodyPr wrap="square" rtlCol="0">
            <a:spAutoFit/>
          </a:bodyPr>
          <a:lstStyle/>
          <a:p>
            <a:r>
              <a:rPr kumimoji="1" lang="en-US" altLang="zh-CN" b="1" dirty="0"/>
              <a:t>Pros:</a:t>
            </a:r>
            <a:r>
              <a:rPr kumimoji="1" lang="en-US" altLang="zh-CN" dirty="0"/>
              <a:t>  1) Capture complex sequence and context of words; 2) Efficient accommodation to various text length</a:t>
            </a:r>
          </a:p>
          <a:p>
            <a:r>
              <a:rPr kumimoji="1" lang="en-US" altLang="zh-CN" b="1" dirty="0"/>
              <a:t>Cons: </a:t>
            </a:r>
            <a:r>
              <a:rPr kumimoji="1" lang="en-US" altLang="zh-CN" dirty="0"/>
              <a:t>1) Computational inefficient; 2) Prone to overfitting</a:t>
            </a:r>
            <a:endParaRPr kumimoji="1" lang="zh-CN" altLang="en-US" dirty="0"/>
          </a:p>
        </p:txBody>
      </p:sp>
      <p:sp>
        <p:nvSpPr>
          <p:cNvPr id="37" name="文本框 36">
            <a:extLst>
              <a:ext uri="{FF2B5EF4-FFF2-40B4-BE49-F238E27FC236}">
                <a16:creationId xmlns:a16="http://schemas.microsoft.com/office/drawing/2014/main" id="{B3DB8FE1-C3CA-71C0-86A5-029EC7D44EE1}"/>
              </a:ext>
            </a:extLst>
          </p:cNvPr>
          <p:cNvSpPr txBox="1"/>
          <p:nvPr/>
        </p:nvSpPr>
        <p:spPr>
          <a:xfrm>
            <a:off x="1630402" y="5574657"/>
            <a:ext cx="9377680" cy="523220"/>
          </a:xfrm>
          <a:prstGeom prst="rect">
            <a:avLst/>
          </a:prstGeom>
          <a:noFill/>
        </p:spPr>
        <p:txBody>
          <a:bodyPr wrap="square" rtlCol="0">
            <a:spAutoFit/>
          </a:bodyPr>
          <a:lstStyle/>
          <a:p>
            <a:r>
              <a:rPr kumimoji="1" lang="en-US" altLang="zh-CN" b="1" dirty="0"/>
              <a:t>Pros:</a:t>
            </a:r>
            <a:r>
              <a:rPr kumimoji="1" lang="en-US" altLang="zh-CN" dirty="0"/>
              <a:t>  1) Address the issue of limited labeled data; 2) Capture intricate patterns in data </a:t>
            </a:r>
          </a:p>
          <a:p>
            <a:r>
              <a:rPr kumimoji="1" lang="en-US" altLang="zh-CN" b="1" dirty="0"/>
              <a:t>Cons: </a:t>
            </a:r>
            <a:r>
              <a:rPr kumimoji="1" lang="en-US" altLang="zh-CN" dirty="0"/>
              <a:t>1) Difficult to train; 2) Lack a direct performance evaluation metric</a:t>
            </a:r>
            <a:endParaRPr kumimoji="1" lang="zh-CN" altLang="en-US" dirty="0"/>
          </a:p>
        </p:txBody>
      </p:sp>
      <p:sp>
        <p:nvSpPr>
          <p:cNvPr id="38" name="右大括号 37">
            <a:extLst>
              <a:ext uri="{FF2B5EF4-FFF2-40B4-BE49-F238E27FC236}">
                <a16:creationId xmlns:a16="http://schemas.microsoft.com/office/drawing/2014/main" id="{1283BDC7-6D7C-C637-96BF-32F5A806E10E}"/>
              </a:ext>
            </a:extLst>
          </p:cNvPr>
          <p:cNvSpPr/>
          <p:nvPr/>
        </p:nvSpPr>
        <p:spPr>
          <a:xfrm>
            <a:off x="10058259" y="1349939"/>
            <a:ext cx="433722" cy="260633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9" name="右大括号 38">
            <a:extLst>
              <a:ext uri="{FF2B5EF4-FFF2-40B4-BE49-F238E27FC236}">
                <a16:creationId xmlns:a16="http://schemas.microsoft.com/office/drawing/2014/main" id="{0DA3A0A9-DB7B-A776-7C1B-263057125C65}"/>
              </a:ext>
            </a:extLst>
          </p:cNvPr>
          <p:cNvSpPr/>
          <p:nvPr/>
        </p:nvSpPr>
        <p:spPr>
          <a:xfrm>
            <a:off x="10070479" y="4272956"/>
            <a:ext cx="409283" cy="18249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709DF949-B6D4-EDCD-4C3C-FAB3AB66A466}"/>
              </a:ext>
            </a:extLst>
          </p:cNvPr>
          <p:cNvSpPr txBox="1"/>
          <p:nvPr/>
        </p:nvSpPr>
        <p:spPr>
          <a:xfrm>
            <a:off x="10269424" y="2265218"/>
            <a:ext cx="1895526" cy="707886"/>
          </a:xfrm>
          <a:prstGeom prst="rect">
            <a:avLst/>
          </a:prstGeom>
          <a:noFill/>
        </p:spPr>
        <p:txBody>
          <a:bodyPr wrap="square" rtlCol="0">
            <a:spAutoFit/>
          </a:bodyPr>
          <a:lstStyle/>
          <a:p>
            <a:pPr algn="ctr"/>
            <a:r>
              <a:rPr kumimoji="1" lang="en-US" altLang="zh-CN" sz="2000" b="1" dirty="0"/>
              <a:t>Supervised Learning</a:t>
            </a:r>
            <a:endParaRPr kumimoji="1" lang="zh-CN" altLang="en-US" sz="2000" b="1" dirty="0"/>
          </a:p>
        </p:txBody>
      </p:sp>
      <p:sp>
        <p:nvSpPr>
          <p:cNvPr id="41" name="文本框 40">
            <a:extLst>
              <a:ext uri="{FF2B5EF4-FFF2-40B4-BE49-F238E27FC236}">
                <a16:creationId xmlns:a16="http://schemas.microsoft.com/office/drawing/2014/main" id="{1EF8EBDE-0423-07B0-2983-38D785B74011}"/>
              </a:ext>
            </a:extLst>
          </p:cNvPr>
          <p:cNvSpPr txBox="1"/>
          <p:nvPr/>
        </p:nvSpPr>
        <p:spPr>
          <a:xfrm>
            <a:off x="10269424" y="4787818"/>
            <a:ext cx="1895526" cy="707886"/>
          </a:xfrm>
          <a:prstGeom prst="rect">
            <a:avLst/>
          </a:prstGeom>
          <a:noFill/>
        </p:spPr>
        <p:txBody>
          <a:bodyPr wrap="square" rtlCol="0">
            <a:spAutoFit/>
          </a:bodyPr>
          <a:lstStyle/>
          <a:p>
            <a:pPr algn="ctr"/>
            <a:r>
              <a:rPr kumimoji="1" lang="en-US" altLang="zh-CN" sz="2000" b="1" dirty="0"/>
              <a:t>Unsupervised Learning</a:t>
            </a:r>
            <a:endParaRPr kumimoji="1" lang="zh-CN" altLang="en-US" sz="2000" b="1" dirty="0"/>
          </a:p>
        </p:txBody>
      </p:sp>
      <p:sp>
        <p:nvSpPr>
          <p:cNvPr id="2" name="文本框 1">
            <a:extLst>
              <a:ext uri="{FF2B5EF4-FFF2-40B4-BE49-F238E27FC236}">
                <a16:creationId xmlns:a16="http://schemas.microsoft.com/office/drawing/2014/main" id="{2284711F-9C63-D13C-14D5-FBD27EC840C5}"/>
              </a:ext>
            </a:extLst>
          </p:cNvPr>
          <p:cNvSpPr txBox="1"/>
          <p:nvPr/>
        </p:nvSpPr>
        <p:spPr>
          <a:xfrm>
            <a:off x="1650722" y="2524136"/>
            <a:ext cx="8829040" cy="523220"/>
          </a:xfrm>
          <a:prstGeom prst="rect">
            <a:avLst/>
          </a:prstGeom>
          <a:noFill/>
        </p:spPr>
        <p:txBody>
          <a:bodyPr wrap="square" rtlCol="0">
            <a:spAutoFit/>
          </a:bodyPr>
          <a:lstStyle/>
          <a:p>
            <a:r>
              <a:rPr kumimoji="1" lang="en-US" altLang="zh-CN" b="1" dirty="0"/>
              <a:t>Pros:</a:t>
            </a:r>
            <a:r>
              <a:rPr kumimoji="1" lang="en-US" altLang="zh-CN" dirty="0"/>
              <a:t>  1) Robust to overfitting; 2) Provide valuable feature importance </a:t>
            </a:r>
          </a:p>
          <a:p>
            <a:r>
              <a:rPr kumimoji="1" lang="en-US" altLang="zh-CN" b="1" dirty="0"/>
              <a:t>Cons: </a:t>
            </a:r>
            <a:r>
              <a:rPr kumimoji="1" lang="en-US" altLang="zh-CN" dirty="0"/>
              <a:t>1) Not idea for large dataset (time-consuming and computationally expensive)</a:t>
            </a:r>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Charts</a:t>
            </a:r>
            <a:endParaRPr/>
          </a:p>
        </p:txBody>
      </p:sp>
      <p:graphicFrame>
        <p:nvGraphicFramePr>
          <p:cNvPr id="154" name="Google Shape;154;p8"/>
          <p:cNvGraphicFramePr/>
          <p:nvPr/>
        </p:nvGraphicFramePr>
        <p:xfrm>
          <a:off x="381000" y="1452944"/>
          <a:ext cx="7510463"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55" name="Google Shape;155;p8"/>
          <p:cNvSpPr txBox="1">
            <a:spLocks noGrp="1"/>
          </p:cNvSpPr>
          <p:nvPr>
            <p:ph type="body" idx="1"/>
          </p:nvPr>
        </p:nvSpPr>
        <p:spPr>
          <a:xfrm>
            <a:off x="8116888" y="1435100"/>
            <a:ext cx="3694112" cy="34178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3057"/>
              </a:buClr>
              <a:buSzPts val="2400"/>
              <a:buChar char="•"/>
            </a:pPr>
            <a:r>
              <a:rPr lang="en-US"/>
              <a:t>Captions for charts</a:t>
            </a:r>
            <a:endParaRPr/>
          </a:p>
          <a:p>
            <a:pPr marL="228600" lvl="0" indent="-228600" algn="l" rtl="0">
              <a:lnSpc>
                <a:spcPct val="90000"/>
              </a:lnSpc>
              <a:spcBef>
                <a:spcPts val="1000"/>
              </a:spcBef>
              <a:spcAft>
                <a:spcPts val="0"/>
              </a:spcAft>
              <a:buClr>
                <a:srgbClr val="003057"/>
              </a:buClr>
              <a:buSzPts val="2400"/>
              <a:buChar char="•"/>
            </a:pPr>
            <a:r>
              <a:rPr lang="en-US"/>
              <a:t>Please use chart example designs on slides 14–17.</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1642654" y="1948985"/>
            <a:ext cx="8906692" cy="296002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6000"/>
              <a:buFont typeface="Roboto"/>
              <a:buNone/>
            </a:pPr>
            <a:r>
              <a:rPr lang="en-US"/>
              <a:t>Shapes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0"/>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b="1">
                <a:latin typeface="Roboto"/>
                <a:ea typeface="Roboto"/>
                <a:cs typeface="Roboto"/>
                <a:sym typeface="Roboto"/>
              </a:rPr>
              <a:t>Hex Shape Options and Text Fill</a:t>
            </a:r>
            <a:endParaRPr/>
          </a:p>
        </p:txBody>
      </p:sp>
      <p:sp>
        <p:nvSpPr>
          <p:cNvPr id="166" name="Google Shape;166;p10"/>
          <p:cNvSpPr/>
          <p:nvPr/>
        </p:nvSpPr>
        <p:spPr>
          <a:xfrm rot="-5400000">
            <a:off x="911048" y="1699404"/>
            <a:ext cx="1019615" cy="878979"/>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7" name="Google Shape;167;p10"/>
          <p:cNvSpPr txBox="1"/>
          <p:nvPr/>
        </p:nvSpPr>
        <p:spPr>
          <a:xfrm>
            <a:off x="2129368" y="1719959"/>
            <a:ext cx="1448428" cy="7892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chemeClr val="dk1"/>
                </a:solidFill>
                <a:latin typeface="Roboto"/>
                <a:ea typeface="Roboto"/>
                <a:cs typeface="Roboto"/>
                <a:sym typeface="Roboto"/>
              </a:rPr>
              <a:t>Shape Fill</a:t>
            </a:r>
            <a:endParaRPr/>
          </a:p>
          <a:p>
            <a:pPr marL="0" marR="0" lvl="0" indent="0" algn="l" rtl="0">
              <a:lnSpc>
                <a:spcPct val="150000"/>
              </a:lnSpc>
              <a:spcBef>
                <a:spcPts val="0"/>
              </a:spcBef>
              <a:spcAft>
                <a:spcPts val="0"/>
              </a:spcAft>
              <a:buNone/>
            </a:pPr>
            <a:r>
              <a:rPr lang="en-US" sz="1600" b="1" i="0" u="none" strike="noStrike" cap="none">
                <a:solidFill>
                  <a:schemeClr val="dk1"/>
                </a:solidFill>
                <a:latin typeface="Roboto"/>
                <a:ea typeface="Roboto"/>
                <a:cs typeface="Roboto"/>
                <a:sym typeface="Roboto"/>
              </a:rPr>
              <a:t>Shape Stroke</a:t>
            </a:r>
            <a:endParaRPr/>
          </a:p>
        </p:txBody>
      </p:sp>
      <p:sp>
        <p:nvSpPr>
          <p:cNvPr id="168" name="Google Shape;168;p10"/>
          <p:cNvSpPr txBox="1"/>
          <p:nvPr/>
        </p:nvSpPr>
        <p:spPr>
          <a:xfrm>
            <a:off x="4229844" y="1719958"/>
            <a:ext cx="2551329" cy="80021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Roboto"/>
                <a:ea typeface="Roboto"/>
                <a:cs typeface="Roboto"/>
                <a:sym typeface="Roboto"/>
              </a:rPr>
              <a:t>RGB - 179, 163, 105</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Roboto"/>
                <a:ea typeface="Roboto"/>
                <a:cs typeface="Roboto"/>
                <a:sym typeface="Roboto"/>
              </a:rPr>
              <a:t>RGB - 133, 116, 55</a:t>
            </a:r>
            <a:endParaRPr/>
          </a:p>
        </p:txBody>
      </p:sp>
      <p:sp>
        <p:nvSpPr>
          <p:cNvPr id="169" name="Google Shape;169;p10"/>
          <p:cNvSpPr/>
          <p:nvPr/>
        </p:nvSpPr>
        <p:spPr>
          <a:xfrm>
            <a:off x="3982398" y="1892454"/>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0" name="Google Shape;170;p10"/>
          <p:cNvSpPr/>
          <p:nvPr/>
        </p:nvSpPr>
        <p:spPr>
          <a:xfrm>
            <a:off x="3982398" y="2258700"/>
            <a:ext cx="132867" cy="132867"/>
          </a:xfrm>
          <a:prstGeom prst="rect">
            <a:avLst/>
          </a:prstGeom>
          <a:solidFill>
            <a:srgbClr val="8574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1" name="Google Shape;171;p10"/>
          <p:cNvSpPr/>
          <p:nvPr/>
        </p:nvSpPr>
        <p:spPr>
          <a:xfrm rot="-5400000">
            <a:off x="911048" y="2926498"/>
            <a:ext cx="1019617" cy="878981"/>
          </a:xfrm>
          <a:prstGeom prst="hexagon">
            <a:avLst>
              <a:gd name="adj" fmla="val 25000"/>
              <a:gd name="vf" fmla="val 115470"/>
            </a:avLst>
          </a:prstGeom>
          <a:solidFill>
            <a:srgbClr val="003057"/>
          </a:solidFill>
          <a:ln w="12700" cap="flat" cmpd="sng">
            <a:solidFill>
              <a:srgbClr val="171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2" name="Google Shape;172;p10"/>
          <p:cNvSpPr txBox="1"/>
          <p:nvPr/>
        </p:nvSpPr>
        <p:spPr>
          <a:xfrm>
            <a:off x="2129368" y="2962092"/>
            <a:ext cx="1448427" cy="7892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chemeClr val="dk1"/>
                </a:solidFill>
                <a:latin typeface="Roboto"/>
                <a:ea typeface="Roboto"/>
                <a:cs typeface="Roboto"/>
                <a:sym typeface="Roboto"/>
              </a:rPr>
              <a:t>Shape Fill</a:t>
            </a:r>
            <a:endParaRPr/>
          </a:p>
          <a:p>
            <a:pPr marL="0" marR="0" lvl="0" indent="0" algn="l" rtl="0">
              <a:lnSpc>
                <a:spcPct val="150000"/>
              </a:lnSpc>
              <a:spcBef>
                <a:spcPts val="0"/>
              </a:spcBef>
              <a:spcAft>
                <a:spcPts val="0"/>
              </a:spcAft>
              <a:buNone/>
            </a:pPr>
            <a:r>
              <a:rPr lang="en-US" sz="1600" b="1" i="0" u="none" strike="noStrike" cap="none">
                <a:solidFill>
                  <a:schemeClr val="dk1"/>
                </a:solidFill>
                <a:latin typeface="Roboto"/>
                <a:ea typeface="Roboto"/>
                <a:cs typeface="Roboto"/>
                <a:sym typeface="Roboto"/>
              </a:rPr>
              <a:t>Shape Stroke</a:t>
            </a:r>
            <a:endParaRPr/>
          </a:p>
        </p:txBody>
      </p:sp>
      <p:sp>
        <p:nvSpPr>
          <p:cNvPr id="173" name="Google Shape;173;p10"/>
          <p:cNvSpPr txBox="1"/>
          <p:nvPr/>
        </p:nvSpPr>
        <p:spPr>
          <a:xfrm>
            <a:off x="4225611" y="2962091"/>
            <a:ext cx="2336055" cy="80021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Roboto"/>
                <a:ea typeface="Roboto"/>
                <a:cs typeface="Roboto"/>
                <a:sym typeface="Roboto"/>
              </a:rPr>
              <a:t>RGB – 0, 48, 87</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Roboto"/>
                <a:ea typeface="Roboto"/>
                <a:cs typeface="Roboto"/>
                <a:sym typeface="Roboto"/>
              </a:rPr>
              <a:t>RGB – 23, 21, 67</a:t>
            </a:r>
            <a:endParaRPr/>
          </a:p>
        </p:txBody>
      </p:sp>
      <p:sp>
        <p:nvSpPr>
          <p:cNvPr id="174" name="Google Shape;174;p10"/>
          <p:cNvSpPr/>
          <p:nvPr/>
        </p:nvSpPr>
        <p:spPr>
          <a:xfrm>
            <a:off x="3982398" y="3134587"/>
            <a:ext cx="132867" cy="132867"/>
          </a:xfrm>
          <a:prstGeom prst="rect">
            <a:avLst/>
          </a:prstGeom>
          <a:solidFill>
            <a:srgbClr val="0030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5" name="Google Shape;175;p10"/>
          <p:cNvSpPr/>
          <p:nvPr/>
        </p:nvSpPr>
        <p:spPr>
          <a:xfrm>
            <a:off x="3982398" y="3500833"/>
            <a:ext cx="132867" cy="132867"/>
          </a:xfrm>
          <a:prstGeom prst="rect">
            <a:avLst/>
          </a:prstGeom>
          <a:solidFill>
            <a:srgbClr val="1715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10"/>
          <p:cNvSpPr/>
          <p:nvPr/>
        </p:nvSpPr>
        <p:spPr>
          <a:xfrm rot="-5400000">
            <a:off x="911047" y="4153715"/>
            <a:ext cx="1019617" cy="878981"/>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 name="Google Shape;177;p10"/>
          <p:cNvSpPr txBox="1"/>
          <p:nvPr/>
        </p:nvSpPr>
        <p:spPr>
          <a:xfrm>
            <a:off x="2129367" y="4189309"/>
            <a:ext cx="1448427" cy="7892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chemeClr val="dk1"/>
                </a:solidFill>
                <a:latin typeface="Roboto"/>
                <a:ea typeface="Roboto"/>
                <a:cs typeface="Roboto"/>
                <a:sym typeface="Roboto"/>
              </a:rPr>
              <a:t>Shape Fill</a:t>
            </a:r>
            <a:endParaRPr/>
          </a:p>
          <a:p>
            <a:pPr marL="0" marR="0" lvl="0" indent="0" algn="l" rtl="0">
              <a:lnSpc>
                <a:spcPct val="150000"/>
              </a:lnSpc>
              <a:spcBef>
                <a:spcPts val="0"/>
              </a:spcBef>
              <a:spcAft>
                <a:spcPts val="0"/>
              </a:spcAft>
              <a:buNone/>
            </a:pPr>
            <a:r>
              <a:rPr lang="en-US" sz="1600" b="1" i="0" u="none" strike="noStrike" cap="none">
                <a:solidFill>
                  <a:schemeClr val="dk1"/>
                </a:solidFill>
                <a:latin typeface="Roboto"/>
                <a:ea typeface="Roboto"/>
                <a:cs typeface="Roboto"/>
                <a:sym typeface="Roboto"/>
              </a:rPr>
              <a:t>Shape Stroke</a:t>
            </a:r>
            <a:endParaRPr/>
          </a:p>
        </p:txBody>
      </p:sp>
      <p:sp>
        <p:nvSpPr>
          <p:cNvPr id="178" name="Google Shape;178;p10"/>
          <p:cNvSpPr txBox="1"/>
          <p:nvPr/>
        </p:nvSpPr>
        <p:spPr>
          <a:xfrm>
            <a:off x="4225610" y="4189308"/>
            <a:ext cx="2336055" cy="80021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Roboto"/>
                <a:ea typeface="Roboto"/>
                <a:cs typeface="Roboto"/>
                <a:sym typeface="Roboto"/>
              </a:rPr>
              <a:t>RGB – 214, 219, 212</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Roboto"/>
                <a:ea typeface="Roboto"/>
                <a:cs typeface="Roboto"/>
                <a:sym typeface="Roboto"/>
              </a:rPr>
              <a:t>RGB – 128, 128, 128</a:t>
            </a:r>
            <a:endParaRPr/>
          </a:p>
        </p:txBody>
      </p:sp>
      <p:sp>
        <p:nvSpPr>
          <p:cNvPr id="179" name="Google Shape;179;p10"/>
          <p:cNvSpPr/>
          <p:nvPr/>
        </p:nvSpPr>
        <p:spPr>
          <a:xfrm>
            <a:off x="3982397" y="4361804"/>
            <a:ext cx="132867" cy="132867"/>
          </a:xfrm>
          <a:prstGeom prst="rect">
            <a:avLst/>
          </a:prstGeom>
          <a:solidFill>
            <a:srgbClr val="0030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0" name="Google Shape;180;p10"/>
          <p:cNvSpPr/>
          <p:nvPr/>
        </p:nvSpPr>
        <p:spPr>
          <a:xfrm>
            <a:off x="3982397" y="4728050"/>
            <a:ext cx="132867" cy="132867"/>
          </a:xfrm>
          <a:prstGeom prst="rect">
            <a:avLst/>
          </a:prstGeom>
          <a:solidFill>
            <a:srgbClr val="1715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1" name="Google Shape;181;p10"/>
          <p:cNvSpPr/>
          <p:nvPr/>
        </p:nvSpPr>
        <p:spPr>
          <a:xfrm rot="-5400000">
            <a:off x="8613836" y="827486"/>
            <a:ext cx="1773640" cy="1529001"/>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2" name="Google Shape;182;p10"/>
          <p:cNvSpPr/>
          <p:nvPr/>
        </p:nvSpPr>
        <p:spPr>
          <a:xfrm rot="-5400000">
            <a:off x="7767169" y="2337687"/>
            <a:ext cx="1773640" cy="1529001"/>
          </a:xfrm>
          <a:prstGeom prst="hexagon">
            <a:avLst>
              <a:gd name="adj" fmla="val 25000"/>
              <a:gd name="vf" fmla="val 115470"/>
            </a:avLst>
          </a:prstGeom>
          <a:solidFill>
            <a:srgbClr val="003057"/>
          </a:solidFill>
          <a:ln w="12700" cap="flat" cmpd="sng">
            <a:solidFill>
              <a:srgbClr val="003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83" name="Google Shape;183;p10"/>
          <p:cNvSpPr/>
          <p:nvPr/>
        </p:nvSpPr>
        <p:spPr>
          <a:xfrm rot="-5400000">
            <a:off x="9440202" y="2337687"/>
            <a:ext cx="1773640" cy="1529001"/>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84" name="Google Shape;184;p10"/>
          <p:cNvSpPr txBox="1"/>
          <p:nvPr/>
        </p:nvSpPr>
        <p:spPr>
          <a:xfrm>
            <a:off x="8776442" y="1091366"/>
            <a:ext cx="144842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chemeClr val="lt1"/>
                </a:solidFill>
                <a:latin typeface="Roboto"/>
                <a:ea typeface="Roboto"/>
                <a:cs typeface="Roboto"/>
                <a:sym typeface="Roboto"/>
              </a:rPr>
              <a:t>XXX</a:t>
            </a:r>
            <a:endParaRPr/>
          </a:p>
          <a:p>
            <a:pPr marL="0" marR="0" lvl="0" indent="0" algn="ctr" rtl="0">
              <a:spcBef>
                <a:spcPts val="0"/>
              </a:spcBef>
              <a:spcAft>
                <a:spcPts val="0"/>
              </a:spcAft>
              <a:buNone/>
            </a:pPr>
            <a:r>
              <a:rPr lang="en-US" sz="1600" b="1" i="0" u="none" strike="noStrike" cap="none">
                <a:solidFill>
                  <a:schemeClr val="lt1"/>
                </a:solidFill>
                <a:latin typeface="Roboto"/>
                <a:ea typeface="Roboto"/>
                <a:cs typeface="Roboto"/>
                <a:sym typeface="Roboto"/>
              </a:rPr>
              <a:t>Lorem Ipsum</a:t>
            </a:r>
            <a:endParaRPr/>
          </a:p>
        </p:txBody>
      </p:sp>
      <p:sp>
        <p:nvSpPr>
          <p:cNvPr id="185" name="Google Shape;185;p10"/>
          <p:cNvSpPr txBox="1"/>
          <p:nvPr/>
        </p:nvSpPr>
        <p:spPr>
          <a:xfrm>
            <a:off x="7929775" y="2598366"/>
            <a:ext cx="144842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chemeClr val="lt1"/>
                </a:solidFill>
                <a:latin typeface="Roboto"/>
                <a:ea typeface="Roboto"/>
                <a:cs typeface="Roboto"/>
                <a:sym typeface="Roboto"/>
              </a:rPr>
              <a:t>XXX</a:t>
            </a:r>
            <a:endParaRPr/>
          </a:p>
          <a:p>
            <a:pPr marL="0" marR="0" lvl="0" indent="0" algn="ctr" rtl="0">
              <a:spcBef>
                <a:spcPts val="0"/>
              </a:spcBef>
              <a:spcAft>
                <a:spcPts val="0"/>
              </a:spcAft>
              <a:buNone/>
            </a:pPr>
            <a:r>
              <a:rPr lang="en-US" sz="1600" b="1" i="0" u="none" strike="noStrike" cap="none">
                <a:solidFill>
                  <a:schemeClr val="lt1"/>
                </a:solidFill>
                <a:latin typeface="Roboto"/>
                <a:ea typeface="Roboto"/>
                <a:cs typeface="Roboto"/>
                <a:sym typeface="Roboto"/>
              </a:rPr>
              <a:t>Lorem Ipsum</a:t>
            </a:r>
            <a:endParaRPr/>
          </a:p>
        </p:txBody>
      </p:sp>
      <p:sp>
        <p:nvSpPr>
          <p:cNvPr id="186" name="Google Shape;186;p10"/>
          <p:cNvSpPr txBox="1"/>
          <p:nvPr/>
        </p:nvSpPr>
        <p:spPr>
          <a:xfrm>
            <a:off x="9606935" y="2598366"/>
            <a:ext cx="144842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chemeClr val="dk1"/>
                </a:solidFill>
                <a:latin typeface="Roboto"/>
                <a:ea typeface="Roboto"/>
                <a:cs typeface="Roboto"/>
                <a:sym typeface="Roboto"/>
              </a:rPr>
              <a:t>XXX</a:t>
            </a:r>
            <a:endParaRPr/>
          </a:p>
          <a:p>
            <a:pPr marL="0" marR="0" lvl="0" indent="0" algn="ctr" rtl="0">
              <a:spcBef>
                <a:spcPts val="0"/>
              </a:spcBef>
              <a:spcAft>
                <a:spcPts val="0"/>
              </a:spcAft>
              <a:buNone/>
            </a:pPr>
            <a:r>
              <a:rPr lang="en-US" sz="1600" b="1" i="0" u="none" strike="noStrike" cap="none">
                <a:solidFill>
                  <a:schemeClr val="dk1"/>
                </a:solidFill>
                <a:latin typeface="Roboto"/>
                <a:ea typeface="Roboto"/>
                <a:cs typeface="Roboto"/>
                <a:sym typeface="Roboto"/>
              </a:rPr>
              <a:t>Lorem Ipsum</a:t>
            </a:r>
            <a:endParaRPr/>
          </a:p>
        </p:txBody>
      </p:sp>
      <p:sp>
        <p:nvSpPr>
          <p:cNvPr id="187" name="Google Shape;187;p10"/>
          <p:cNvSpPr txBox="1"/>
          <p:nvPr/>
        </p:nvSpPr>
        <p:spPr>
          <a:xfrm>
            <a:off x="7226466" y="4360562"/>
            <a:ext cx="4197747"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1" u="none" strike="noStrike" cap="none">
                <a:solidFill>
                  <a:schemeClr val="dk1"/>
                </a:solidFill>
                <a:latin typeface="Roboto"/>
                <a:ea typeface="Roboto"/>
                <a:cs typeface="Roboto"/>
                <a:sym typeface="Roboto"/>
              </a:rPr>
              <a:t>Hex shape content should be used for displaying minimal information and statistics. Font color to use for shapes is only white and black, with black only being used for Gold and Pi Mile color options. Examples will be displayed on next page for common uses.</a:t>
            </a:r>
            <a:endParaRPr/>
          </a:p>
        </p:txBody>
      </p:sp>
      <p:sp>
        <p:nvSpPr>
          <p:cNvPr id="188" name="Google Shape;188;p10"/>
          <p:cNvSpPr/>
          <p:nvPr/>
        </p:nvSpPr>
        <p:spPr>
          <a:xfrm>
            <a:off x="7017698" y="4456550"/>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10"/>
          <p:cNvSpPr txBox="1"/>
          <p:nvPr/>
        </p:nvSpPr>
        <p:spPr>
          <a:xfrm>
            <a:off x="1026062" y="1892454"/>
            <a:ext cx="814025" cy="41992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600" b="1">
                <a:solidFill>
                  <a:schemeClr val="lt1"/>
                </a:solidFill>
                <a:latin typeface="Roboto"/>
                <a:ea typeface="Roboto"/>
                <a:cs typeface="Roboto"/>
                <a:sym typeface="Roboto"/>
              </a:rPr>
              <a:t>GOLD</a:t>
            </a:r>
            <a:endParaRPr/>
          </a:p>
        </p:txBody>
      </p:sp>
      <p:sp>
        <p:nvSpPr>
          <p:cNvPr id="190" name="Google Shape;190;p10"/>
          <p:cNvSpPr txBox="1"/>
          <p:nvPr/>
        </p:nvSpPr>
        <p:spPr>
          <a:xfrm>
            <a:off x="981364" y="3134588"/>
            <a:ext cx="878982" cy="41992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600" b="1">
                <a:solidFill>
                  <a:schemeClr val="lt1"/>
                </a:solidFill>
                <a:latin typeface="Roboto"/>
                <a:ea typeface="Roboto"/>
                <a:cs typeface="Roboto"/>
                <a:sym typeface="Roboto"/>
              </a:rPr>
              <a:t>NAVY</a:t>
            </a:r>
            <a:endParaRPr/>
          </a:p>
        </p:txBody>
      </p:sp>
      <p:sp>
        <p:nvSpPr>
          <p:cNvPr id="191" name="Google Shape;191;p10"/>
          <p:cNvSpPr txBox="1"/>
          <p:nvPr/>
        </p:nvSpPr>
        <p:spPr>
          <a:xfrm>
            <a:off x="981364" y="4357050"/>
            <a:ext cx="88818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600" b="1">
                <a:solidFill>
                  <a:schemeClr val="dk1"/>
                </a:solidFill>
                <a:latin typeface="Roboto"/>
                <a:ea typeface="Roboto"/>
                <a:cs typeface="Roboto"/>
                <a:sym typeface="Roboto"/>
              </a:rPr>
              <a:t>PI MILE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1"/>
          <p:cNvSpPr txBox="1">
            <a:spLocks noGrp="1"/>
          </p:cNvSpPr>
          <p:nvPr>
            <p:ph type="body" idx="1"/>
          </p:nvPr>
        </p:nvSpPr>
        <p:spPr>
          <a:xfrm>
            <a:off x="3371728" y="1812386"/>
            <a:ext cx="3796303" cy="116364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0000"/>
              </a:lnSpc>
              <a:spcBef>
                <a:spcPts val="0"/>
              </a:spcBef>
              <a:spcAft>
                <a:spcPts val="0"/>
              </a:spcAft>
              <a:buClr>
                <a:srgbClr val="003057"/>
              </a:buClr>
              <a:buSzPct val="100000"/>
              <a:buNone/>
            </a:pPr>
            <a:r>
              <a:rPr lang="en-US" sz="1600" b="0" i="0"/>
              <a:t>Lorem ipsum dolor sit amet, consectetur adipiscing elit. Fusce dapibus nibh et massa </a:t>
            </a:r>
            <a:r>
              <a:rPr lang="en-US" sz="1500" b="0" i="0"/>
              <a:t>auctor</a:t>
            </a:r>
            <a:r>
              <a:rPr lang="en-US" sz="1600" b="0" i="0"/>
              <a:t> faucibus. Aliquam pellentesque egestas nulla in placerat. Praesent eu varius risus.</a:t>
            </a:r>
            <a:endParaRPr sz="1600"/>
          </a:p>
        </p:txBody>
      </p:sp>
      <p:sp>
        <p:nvSpPr>
          <p:cNvPr id="197" name="Google Shape;197;p11"/>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Hex Shape Examples</a:t>
            </a:r>
            <a:endParaRPr/>
          </a:p>
        </p:txBody>
      </p:sp>
      <p:sp>
        <p:nvSpPr>
          <p:cNvPr id="198" name="Google Shape;198;p11"/>
          <p:cNvSpPr/>
          <p:nvPr/>
        </p:nvSpPr>
        <p:spPr>
          <a:xfrm rot="-5400000">
            <a:off x="1326378" y="1547152"/>
            <a:ext cx="1773640" cy="1529001"/>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11"/>
          <p:cNvSpPr/>
          <p:nvPr/>
        </p:nvSpPr>
        <p:spPr>
          <a:xfrm rot="-5400000">
            <a:off x="479711" y="3057353"/>
            <a:ext cx="1773640" cy="1529001"/>
          </a:xfrm>
          <a:prstGeom prst="hexagon">
            <a:avLst>
              <a:gd name="adj" fmla="val 25000"/>
              <a:gd name="vf" fmla="val 115470"/>
            </a:avLst>
          </a:prstGeom>
          <a:solidFill>
            <a:srgbClr val="003057"/>
          </a:solidFill>
          <a:ln w="12700" cap="flat" cmpd="sng">
            <a:solidFill>
              <a:srgbClr val="003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11"/>
          <p:cNvSpPr/>
          <p:nvPr/>
        </p:nvSpPr>
        <p:spPr>
          <a:xfrm rot="-5400000">
            <a:off x="2152744" y="3057353"/>
            <a:ext cx="1773640" cy="1529001"/>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11"/>
          <p:cNvSpPr txBox="1"/>
          <p:nvPr/>
        </p:nvSpPr>
        <p:spPr>
          <a:xfrm>
            <a:off x="1488984" y="1811032"/>
            <a:ext cx="144842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Roboto"/>
                <a:ea typeface="Roboto"/>
                <a:cs typeface="Roboto"/>
                <a:sym typeface="Roboto"/>
              </a:rPr>
              <a:t>40</a:t>
            </a:r>
            <a:endParaRPr/>
          </a:p>
          <a:p>
            <a:pPr marL="0" marR="0" lvl="0" indent="0" algn="ctr" rtl="0">
              <a:spcBef>
                <a:spcPts val="0"/>
              </a:spcBef>
              <a:spcAft>
                <a:spcPts val="0"/>
              </a:spcAft>
              <a:buNone/>
            </a:pPr>
            <a:r>
              <a:rPr lang="en-US" sz="1600" b="1">
                <a:solidFill>
                  <a:schemeClr val="lt1"/>
                </a:solidFill>
                <a:latin typeface="Roboto"/>
                <a:ea typeface="Roboto"/>
                <a:cs typeface="Roboto"/>
                <a:sym typeface="Roboto"/>
              </a:rPr>
              <a:t>Students</a:t>
            </a:r>
            <a:endParaRPr/>
          </a:p>
        </p:txBody>
      </p:sp>
      <p:sp>
        <p:nvSpPr>
          <p:cNvPr id="202" name="Google Shape;202;p11"/>
          <p:cNvSpPr txBox="1"/>
          <p:nvPr/>
        </p:nvSpPr>
        <p:spPr>
          <a:xfrm>
            <a:off x="642317" y="3318032"/>
            <a:ext cx="144842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Roboto"/>
                <a:ea typeface="Roboto"/>
                <a:cs typeface="Roboto"/>
                <a:sym typeface="Roboto"/>
              </a:rPr>
              <a:t>200</a:t>
            </a:r>
            <a:endParaRPr/>
          </a:p>
          <a:p>
            <a:pPr marL="0" marR="0" lvl="0" indent="0" algn="ctr" rtl="0">
              <a:spcBef>
                <a:spcPts val="0"/>
              </a:spcBef>
              <a:spcAft>
                <a:spcPts val="0"/>
              </a:spcAft>
              <a:buNone/>
            </a:pPr>
            <a:r>
              <a:rPr lang="en-US" sz="1600" b="1">
                <a:solidFill>
                  <a:schemeClr val="lt1"/>
                </a:solidFill>
                <a:latin typeface="Roboto"/>
                <a:ea typeface="Roboto"/>
                <a:cs typeface="Roboto"/>
                <a:sym typeface="Roboto"/>
              </a:rPr>
              <a:t>Papers</a:t>
            </a:r>
            <a:endParaRPr/>
          </a:p>
        </p:txBody>
      </p:sp>
      <p:sp>
        <p:nvSpPr>
          <p:cNvPr id="203" name="Google Shape;203;p11"/>
          <p:cNvSpPr txBox="1"/>
          <p:nvPr/>
        </p:nvSpPr>
        <p:spPr>
          <a:xfrm>
            <a:off x="2319477" y="3227579"/>
            <a:ext cx="144842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dk1"/>
                </a:solidFill>
                <a:latin typeface="Roboto"/>
                <a:ea typeface="Roboto"/>
                <a:cs typeface="Roboto"/>
                <a:sym typeface="Roboto"/>
              </a:rPr>
              <a:t>25</a:t>
            </a:r>
            <a:endParaRPr/>
          </a:p>
          <a:p>
            <a:pPr marL="0" marR="0" lvl="0" indent="0" algn="ctr" rtl="0">
              <a:spcBef>
                <a:spcPts val="0"/>
              </a:spcBef>
              <a:spcAft>
                <a:spcPts val="0"/>
              </a:spcAft>
              <a:buNone/>
            </a:pPr>
            <a:r>
              <a:rPr lang="en-US" sz="1600" b="1">
                <a:solidFill>
                  <a:schemeClr val="dk1"/>
                </a:solidFill>
                <a:latin typeface="Roboto"/>
                <a:ea typeface="Roboto"/>
                <a:cs typeface="Roboto"/>
                <a:sym typeface="Roboto"/>
              </a:rPr>
              <a:t>Research Projects</a:t>
            </a:r>
            <a:endParaRPr/>
          </a:p>
        </p:txBody>
      </p:sp>
      <p:sp>
        <p:nvSpPr>
          <p:cNvPr id="204" name="Google Shape;204;p11"/>
          <p:cNvSpPr txBox="1"/>
          <p:nvPr/>
        </p:nvSpPr>
        <p:spPr>
          <a:xfrm>
            <a:off x="3371728" y="1378677"/>
            <a:ext cx="3630206" cy="430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3057"/>
              </a:buClr>
              <a:buSzPts val="2400"/>
              <a:buFont typeface="Arial"/>
              <a:buNone/>
            </a:pPr>
            <a:r>
              <a:rPr lang="en-US" sz="2400" b="1">
                <a:solidFill>
                  <a:srgbClr val="003057"/>
                </a:solidFill>
                <a:latin typeface="Roboto"/>
                <a:ea typeface="Roboto"/>
                <a:cs typeface="Roboto"/>
                <a:sym typeface="Roboto"/>
              </a:rPr>
              <a:t>Title Goes Here</a:t>
            </a:r>
            <a:endParaRPr/>
          </a:p>
        </p:txBody>
      </p:sp>
      <p:sp>
        <p:nvSpPr>
          <p:cNvPr id="205" name="Google Shape;205;p11"/>
          <p:cNvSpPr txBox="1"/>
          <p:nvPr/>
        </p:nvSpPr>
        <p:spPr>
          <a:xfrm>
            <a:off x="1384188" y="5228396"/>
            <a:ext cx="5566971"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Roboto"/>
                <a:ea typeface="Roboto"/>
                <a:cs typeface="Roboto"/>
                <a:sym typeface="Roboto"/>
              </a:rPr>
              <a:t>Hex shapes can be displayed in various ways. Vertically, Horizontally, or as clusters. Shapes should be evenly spaced from one another with proper spacing. Shape colors options should stay as the ones provided, Gold, Navy, and Pi Mile.</a:t>
            </a:r>
            <a:endParaRPr/>
          </a:p>
        </p:txBody>
      </p:sp>
      <p:sp>
        <p:nvSpPr>
          <p:cNvPr id="206" name="Google Shape;206;p11"/>
          <p:cNvSpPr/>
          <p:nvPr/>
        </p:nvSpPr>
        <p:spPr>
          <a:xfrm>
            <a:off x="1175420" y="5324384"/>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11"/>
          <p:cNvSpPr/>
          <p:nvPr/>
        </p:nvSpPr>
        <p:spPr>
          <a:xfrm rot="-5400000">
            <a:off x="9413861" y="974588"/>
            <a:ext cx="895933" cy="772356"/>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11"/>
          <p:cNvSpPr/>
          <p:nvPr/>
        </p:nvSpPr>
        <p:spPr>
          <a:xfrm rot="-5400000">
            <a:off x="8908872" y="1870521"/>
            <a:ext cx="895932" cy="772355"/>
          </a:xfrm>
          <a:prstGeom prst="hexagon">
            <a:avLst>
              <a:gd name="adj" fmla="val 25000"/>
              <a:gd name="vf" fmla="val 115470"/>
            </a:avLst>
          </a:prstGeom>
          <a:solidFill>
            <a:srgbClr val="003057"/>
          </a:solidFill>
          <a:ln w="12700" cap="flat" cmpd="sng">
            <a:solidFill>
              <a:srgbClr val="003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11"/>
          <p:cNvSpPr/>
          <p:nvPr/>
        </p:nvSpPr>
        <p:spPr>
          <a:xfrm rot="-5400000">
            <a:off x="9909160" y="1894452"/>
            <a:ext cx="895932" cy="772355"/>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11"/>
          <p:cNvSpPr txBox="1"/>
          <p:nvPr/>
        </p:nvSpPr>
        <p:spPr>
          <a:xfrm>
            <a:off x="8441586" y="1255151"/>
            <a:ext cx="91525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Roboto"/>
                <a:ea typeface="Roboto"/>
                <a:cs typeface="Roboto"/>
                <a:sym typeface="Roboto"/>
              </a:rPr>
              <a:t>Cluster</a:t>
            </a:r>
            <a:endParaRPr/>
          </a:p>
        </p:txBody>
      </p:sp>
      <p:sp>
        <p:nvSpPr>
          <p:cNvPr id="211" name="Google Shape;211;p11"/>
          <p:cNvSpPr/>
          <p:nvPr/>
        </p:nvSpPr>
        <p:spPr>
          <a:xfrm rot="-5400000">
            <a:off x="8371861" y="3088823"/>
            <a:ext cx="895933" cy="772356"/>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11"/>
          <p:cNvSpPr/>
          <p:nvPr/>
        </p:nvSpPr>
        <p:spPr>
          <a:xfrm rot="-5400000">
            <a:off x="8815745" y="3892754"/>
            <a:ext cx="895932" cy="772355"/>
          </a:xfrm>
          <a:prstGeom prst="hexagon">
            <a:avLst>
              <a:gd name="adj" fmla="val 25000"/>
              <a:gd name="vf" fmla="val 115470"/>
            </a:avLst>
          </a:prstGeom>
          <a:solidFill>
            <a:srgbClr val="003057"/>
          </a:solidFill>
          <a:ln w="12700" cap="flat" cmpd="sng">
            <a:solidFill>
              <a:srgbClr val="003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11"/>
          <p:cNvSpPr/>
          <p:nvPr/>
        </p:nvSpPr>
        <p:spPr>
          <a:xfrm rot="-5400000">
            <a:off x="8371862" y="4696685"/>
            <a:ext cx="895932" cy="772355"/>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11"/>
          <p:cNvSpPr/>
          <p:nvPr/>
        </p:nvSpPr>
        <p:spPr>
          <a:xfrm rot="5400000">
            <a:off x="10564488" y="3088823"/>
            <a:ext cx="895933" cy="772356"/>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11"/>
          <p:cNvSpPr/>
          <p:nvPr/>
        </p:nvSpPr>
        <p:spPr>
          <a:xfrm rot="5400000">
            <a:off x="10138023" y="3892755"/>
            <a:ext cx="895932" cy="772355"/>
          </a:xfrm>
          <a:prstGeom prst="hexagon">
            <a:avLst>
              <a:gd name="adj" fmla="val 25000"/>
              <a:gd name="vf" fmla="val 115470"/>
            </a:avLst>
          </a:prstGeom>
          <a:solidFill>
            <a:srgbClr val="003057"/>
          </a:solidFill>
          <a:ln w="12700" cap="flat" cmpd="sng">
            <a:solidFill>
              <a:srgbClr val="003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11"/>
          <p:cNvSpPr/>
          <p:nvPr/>
        </p:nvSpPr>
        <p:spPr>
          <a:xfrm rot="5400000">
            <a:off x="10564489" y="4696685"/>
            <a:ext cx="895932" cy="772355"/>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11"/>
          <p:cNvSpPr txBox="1"/>
          <p:nvPr/>
        </p:nvSpPr>
        <p:spPr>
          <a:xfrm>
            <a:off x="9395333" y="3321364"/>
            <a:ext cx="1043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Roboto"/>
                <a:ea typeface="Roboto"/>
                <a:cs typeface="Roboto"/>
                <a:sym typeface="Roboto"/>
              </a:rPr>
              <a:t>Vertically</a:t>
            </a:r>
            <a:endParaRPr/>
          </a:p>
        </p:txBody>
      </p:sp>
      <p:sp>
        <p:nvSpPr>
          <p:cNvPr id="218" name="Google Shape;218;p11"/>
          <p:cNvSpPr/>
          <p:nvPr/>
        </p:nvSpPr>
        <p:spPr>
          <a:xfrm rot="-5400000">
            <a:off x="5960520" y="3836970"/>
            <a:ext cx="895933" cy="772356"/>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11"/>
          <p:cNvSpPr/>
          <p:nvPr/>
        </p:nvSpPr>
        <p:spPr>
          <a:xfrm rot="-5400000">
            <a:off x="5031671" y="3836969"/>
            <a:ext cx="895932" cy="772355"/>
          </a:xfrm>
          <a:prstGeom prst="hexagon">
            <a:avLst>
              <a:gd name="adj" fmla="val 25000"/>
              <a:gd name="vf" fmla="val 115470"/>
            </a:avLst>
          </a:prstGeom>
          <a:solidFill>
            <a:srgbClr val="003057"/>
          </a:solidFill>
          <a:ln w="12700" cap="flat" cmpd="sng">
            <a:solidFill>
              <a:srgbClr val="003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11"/>
          <p:cNvSpPr/>
          <p:nvPr/>
        </p:nvSpPr>
        <p:spPr>
          <a:xfrm rot="-5400000">
            <a:off x="6889371" y="3837758"/>
            <a:ext cx="895932" cy="772355"/>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11"/>
          <p:cNvSpPr txBox="1"/>
          <p:nvPr/>
        </p:nvSpPr>
        <p:spPr>
          <a:xfrm>
            <a:off x="5749311" y="3321364"/>
            <a:ext cx="131834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Roboto"/>
                <a:ea typeface="Roboto"/>
                <a:cs typeface="Roboto"/>
                <a:sym typeface="Roboto"/>
              </a:rPr>
              <a:t>Horizontally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2"/>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b="1">
                <a:latin typeface="Roboto"/>
                <a:ea typeface="Roboto"/>
                <a:cs typeface="Roboto"/>
                <a:sym typeface="Roboto"/>
              </a:rPr>
              <a:t>Hex Shape Options and Text Fill</a:t>
            </a:r>
            <a:endParaRPr/>
          </a:p>
        </p:txBody>
      </p:sp>
      <p:sp>
        <p:nvSpPr>
          <p:cNvPr id="227" name="Google Shape;227;p12"/>
          <p:cNvSpPr/>
          <p:nvPr/>
        </p:nvSpPr>
        <p:spPr>
          <a:xfrm rot="-5400000">
            <a:off x="911048" y="1699404"/>
            <a:ext cx="1019615" cy="878979"/>
          </a:xfrm>
          <a:prstGeom prst="hexagon">
            <a:avLst>
              <a:gd name="adj" fmla="val 25000"/>
              <a:gd name="vf" fmla="val 115470"/>
            </a:avLst>
          </a:prstGeom>
          <a:solidFill>
            <a:srgbClr val="B3A369"/>
          </a:solidFill>
          <a:ln w="9525" cap="rnd" cmpd="sng">
            <a:solidFill>
              <a:srgbClr val="8574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12"/>
          <p:cNvSpPr txBox="1"/>
          <p:nvPr/>
        </p:nvSpPr>
        <p:spPr>
          <a:xfrm>
            <a:off x="2129368" y="1719959"/>
            <a:ext cx="1448428" cy="80021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chemeClr val="dk1"/>
                </a:solidFill>
                <a:latin typeface="Roboto"/>
                <a:ea typeface="Roboto"/>
                <a:cs typeface="Roboto"/>
                <a:sym typeface="Roboto"/>
              </a:rPr>
              <a:t>Shape Fill</a:t>
            </a:r>
            <a:endParaRPr dirty="0"/>
          </a:p>
          <a:p>
            <a:pPr marL="0" marR="0" lvl="0" indent="0" algn="l" rtl="0">
              <a:lnSpc>
                <a:spcPct val="150000"/>
              </a:lnSpc>
              <a:spcBef>
                <a:spcPts val="0"/>
              </a:spcBef>
              <a:spcAft>
                <a:spcPts val="0"/>
              </a:spcAft>
              <a:buNone/>
            </a:pPr>
            <a:r>
              <a:rPr lang="en-US" sz="1600" b="1" dirty="0">
                <a:solidFill>
                  <a:schemeClr val="dk1"/>
                </a:solidFill>
                <a:latin typeface="Roboto"/>
                <a:ea typeface="Roboto"/>
                <a:cs typeface="Roboto"/>
                <a:sym typeface="Roboto"/>
              </a:rPr>
              <a:t>Shape Stroke</a:t>
            </a:r>
            <a:endParaRPr dirty="0"/>
          </a:p>
        </p:txBody>
      </p:sp>
      <p:sp>
        <p:nvSpPr>
          <p:cNvPr id="229" name="Google Shape;229;p12"/>
          <p:cNvSpPr txBox="1"/>
          <p:nvPr/>
        </p:nvSpPr>
        <p:spPr>
          <a:xfrm>
            <a:off x="4229844" y="1719958"/>
            <a:ext cx="2551329" cy="80021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a:solidFill>
                  <a:schemeClr val="dk1"/>
                </a:solidFill>
                <a:latin typeface="Roboto"/>
                <a:ea typeface="Roboto"/>
                <a:cs typeface="Roboto"/>
                <a:sym typeface="Roboto"/>
              </a:rPr>
              <a:t>RGB - 179, 163, 105</a:t>
            </a:r>
            <a:endParaRPr/>
          </a:p>
          <a:p>
            <a:pPr marL="0" marR="0" lvl="0" indent="0" algn="l" rtl="0">
              <a:lnSpc>
                <a:spcPct val="150000"/>
              </a:lnSpc>
              <a:spcBef>
                <a:spcPts val="0"/>
              </a:spcBef>
              <a:spcAft>
                <a:spcPts val="0"/>
              </a:spcAft>
              <a:buNone/>
            </a:pPr>
            <a:r>
              <a:rPr lang="en-US" sz="1600">
                <a:solidFill>
                  <a:schemeClr val="dk1"/>
                </a:solidFill>
                <a:latin typeface="Roboto"/>
                <a:ea typeface="Roboto"/>
                <a:cs typeface="Roboto"/>
                <a:sym typeface="Roboto"/>
              </a:rPr>
              <a:t>RGB - 133, 116, 55</a:t>
            </a:r>
            <a:endParaRPr/>
          </a:p>
        </p:txBody>
      </p:sp>
      <p:sp>
        <p:nvSpPr>
          <p:cNvPr id="230" name="Google Shape;230;p12"/>
          <p:cNvSpPr/>
          <p:nvPr/>
        </p:nvSpPr>
        <p:spPr>
          <a:xfrm>
            <a:off x="3982398" y="1892454"/>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12"/>
          <p:cNvSpPr/>
          <p:nvPr/>
        </p:nvSpPr>
        <p:spPr>
          <a:xfrm>
            <a:off x="3982398" y="2258700"/>
            <a:ext cx="132867" cy="132867"/>
          </a:xfrm>
          <a:prstGeom prst="rect">
            <a:avLst/>
          </a:prstGeom>
          <a:solidFill>
            <a:srgbClr val="8574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12"/>
          <p:cNvSpPr/>
          <p:nvPr/>
        </p:nvSpPr>
        <p:spPr>
          <a:xfrm rot="-5400000">
            <a:off x="911048" y="2926498"/>
            <a:ext cx="1019617" cy="878981"/>
          </a:xfrm>
          <a:prstGeom prst="hexagon">
            <a:avLst>
              <a:gd name="adj" fmla="val 25000"/>
              <a:gd name="vf" fmla="val 115470"/>
            </a:avLst>
          </a:prstGeom>
          <a:solidFill>
            <a:srgbClr val="003057"/>
          </a:solidFill>
          <a:ln w="12700" cap="flat" cmpd="sng">
            <a:solidFill>
              <a:srgbClr val="171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12"/>
          <p:cNvSpPr txBox="1"/>
          <p:nvPr/>
        </p:nvSpPr>
        <p:spPr>
          <a:xfrm>
            <a:off x="2129368" y="2962092"/>
            <a:ext cx="1448427" cy="80021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chemeClr val="dk1"/>
                </a:solidFill>
                <a:latin typeface="Roboto"/>
                <a:ea typeface="Roboto"/>
                <a:cs typeface="Roboto"/>
                <a:sym typeface="Roboto"/>
              </a:rPr>
              <a:t>Shape Fill</a:t>
            </a:r>
            <a:endParaRPr/>
          </a:p>
          <a:p>
            <a:pPr marL="0" marR="0" lvl="0" indent="0" algn="l" rtl="0">
              <a:lnSpc>
                <a:spcPct val="150000"/>
              </a:lnSpc>
              <a:spcBef>
                <a:spcPts val="0"/>
              </a:spcBef>
              <a:spcAft>
                <a:spcPts val="0"/>
              </a:spcAft>
              <a:buNone/>
            </a:pPr>
            <a:r>
              <a:rPr lang="en-US" sz="1600" b="1">
                <a:solidFill>
                  <a:schemeClr val="dk1"/>
                </a:solidFill>
                <a:latin typeface="Roboto"/>
                <a:ea typeface="Roboto"/>
                <a:cs typeface="Roboto"/>
                <a:sym typeface="Roboto"/>
              </a:rPr>
              <a:t>Shape Stroke</a:t>
            </a:r>
            <a:endParaRPr/>
          </a:p>
        </p:txBody>
      </p:sp>
      <p:sp>
        <p:nvSpPr>
          <p:cNvPr id="234" name="Google Shape;234;p12"/>
          <p:cNvSpPr txBox="1"/>
          <p:nvPr/>
        </p:nvSpPr>
        <p:spPr>
          <a:xfrm>
            <a:off x="4225611" y="2962091"/>
            <a:ext cx="2336055" cy="80021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a:solidFill>
                  <a:schemeClr val="dk1"/>
                </a:solidFill>
                <a:latin typeface="Roboto"/>
                <a:ea typeface="Roboto"/>
                <a:cs typeface="Roboto"/>
                <a:sym typeface="Roboto"/>
              </a:rPr>
              <a:t>RGB – 0, 48, 87</a:t>
            </a:r>
            <a:endParaRPr/>
          </a:p>
          <a:p>
            <a:pPr marL="0" marR="0" lvl="0" indent="0" algn="l" rtl="0">
              <a:lnSpc>
                <a:spcPct val="150000"/>
              </a:lnSpc>
              <a:spcBef>
                <a:spcPts val="0"/>
              </a:spcBef>
              <a:spcAft>
                <a:spcPts val="0"/>
              </a:spcAft>
              <a:buNone/>
            </a:pPr>
            <a:r>
              <a:rPr lang="en-US" sz="1600">
                <a:solidFill>
                  <a:schemeClr val="dk1"/>
                </a:solidFill>
                <a:latin typeface="Roboto"/>
                <a:ea typeface="Roboto"/>
                <a:cs typeface="Roboto"/>
                <a:sym typeface="Roboto"/>
              </a:rPr>
              <a:t>RGB – 23, 21, 67</a:t>
            </a:r>
            <a:endParaRPr/>
          </a:p>
        </p:txBody>
      </p:sp>
      <p:sp>
        <p:nvSpPr>
          <p:cNvPr id="235" name="Google Shape;235;p12"/>
          <p:cNvSpPr/>
          <p:nvPr/>
        </p:nvSpPr>
        <p:spPr>
          <a:xfrm>
            <a:off x="3982398" y="3134587"/>
            <a:ext cx="132867" cy="132867"/>
          </a:xfrm>
          <a:prstGeom prst="rect">
            <a:avLst/>
          </a:prstGeom>
          <a:solidFill>
            <a:srgbClr val="0030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12"/>
          <p:cNvSpPr/>
          <p:nvPr/>
        </p:nvSpPr>
        <p:spPr>
          <a:xfrm>
            <a:off x="3982398" y="3500833"/>
            <a:ext cx="132867" cy="132867"/>
          </a:xfrm>
          <a:prstGeom prst="rect">
            <a:avLst/>
          </a:prstGeom>
          <a:solidFill>
            <a:srgbClr val="1715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12"/>
          <p:cNvSpPr/>
          <p:nvPr/>
        </p:nvSpPr>
        <p:spPr>
          <a:xfrm rot="-5400000">
            <a:off x="911047" y="4153715"/>
            <a:ext cx="1019617" cy="878981"/>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12"/>
          <p:cNvSpPr txBox="1"/>
          <p:nvPr/>
        </p:nvSpPr>
        <p:spPr>
          <a:xfrm>
            <a:off x="2129367" y="4189309"/>
            <a:ext cx="1448427" cy="80021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chemeClr val="dk1"/>
                </a:solidFill>
                <a:latin typeface="Roboto"/>
                <a:ea typeface="Roboto"/>
                <a:cs typeface="Roboto"/>
                <a:sym typeface="Roboto"/>
              </a:rPr>
              <a:t>Shape Fill</a:t>
            </a:r>
            <a:endParaRPr/>
          </a:p>
          <a:p>
            <a:pPr marL="0" marR="0" lvl="0" indent="0" algn="l" rtl="0">
              <a:lnSpc>
                <a:spcPct val="150000"/>
              </a:lnSpc>
              <a:spcBef>
                <a:spcPts val="0"/>
              </a:spcBef>
              <a:spcAft>
                <a:spcPts val="0"/>
              </a:spcAft>
              <a:buNone/>
            </a:pPr>
            <a:r>
              <a:rPr lang="en-US" sz="1600" b="1">
                <a:solidFill>
                  <a:schemeClr val="dk1"/>
                </a:solidFill>
                <a:latin typeface="Roboto"/>
                <a:ea typeface="Roboto"/>
                <a:cs typeface="Roboto"/>
                <a:sym typeface="Roboto"/>
              </a:rPr>
              <a:t>Shape Stroke</a:t>
            </a:r>
            <a:endParaRPr/>
          </a:p>
        </p:txBody>
      </p:sp>
      <p:sp>
        <p:nvSpPr>
          <p:cNvPr id="239" name="Google Shape;239;p12"/>
          <p:cNvSpPr txBox="1"/>
          <p:nvPr/>
        </p:nvSpPr>
        <p:spPr>
          <a:xfrm>
            <a:off x="4225610" y="4189308"/>
            <a:ext cx="2336055" cy="80021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a:solidFill>
                  <a:schemeClr val="dk1"/>
                </a:solidFill>
                <a:latin typeface="Roboto"/>
                <a:ea typeface="Roboto"/>
                <a:cs typeface="Roboto"/>
                <a:sym typeface="Roboto"/>
              </a:rPr>
              <a:t>RGB – 214, 219, 212</a:t>
            </a:r>
            <a:endParaRPr/>
          </a:p>
          <a:p>
            <a:pPr marL="0" marR="0" lvl="0" indent="0" algn="l" rtl="0">
              <a:lnSpc>
                <a:spcPct val="150000"/>
              </a:lnSpc>
              <a:spcBef>
                <a:spcPts val="0"/>
              </a:spcBef>
              <a:spcAft>
                <a:spcPts val="0"/>
              </a:spcAft>
              <a:buNone/>
            </a:pPr>
            <a:r>
              <a:rPr lang="en-US" sz="1600">
                <a:solidFill>
                  <a:schemeClr val="dk1"/>
                </a:solidFill>
                <a:latin typeface="Roboto"/>
                <a:ea typeface="Roboto"/>
                <a:cs typeface="Roboto"/>
                <a:sym typeface="Roboto"/>
              </a:rPr>
              <a:t>RGB – 128, 128, 128</a:t>
            </a:r>
            <a:endParaRPr/>
          </a:p>
        </p:txBody>
      </p:sp>
      <p:sp>
        <p:nvSpPr>
          <p:cNvPr id="240" name="Google Shape;240;p12"/>
          <p:cNvSpPr/>
          <p:nvPr/>
        </p:nvSpPr>
        <p:spPr>
          <a:xfrm>
            <a:off x="3982397" y="4361804"/>
            <a:ext cx="132867" cy="132867"/>
          </a:xfrm>
          <a:prstGeom prst="rect">
            <a:avLst/>
          </a:prstGeom>
          <a:solidFill>
            <a:srgbClr val="0030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12"/>
          <p:cNvSpPr/>
          <p:nvPr/>
        </p:nvSpPr>
        <p:spPr>
          <a:xfrm>
            <a:off x="3982397" y="4728050"/>
            <a:ext cx="132867" cy="132867"/>
          </a:xfrm>
          <a:prstGeom prst="rect">
            <a:avLst/>
          </a:prstGeom>
          <a:solidFill>
            <a:srgbClr val="1715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12"/>
          <p:cNvSpPr/>
          <p:nvPr/>
        </p:nvSpPr>
        <p:spPr>
          <a:xfrm rot="-5400000">
            <a:off x="8613836" y="827486"/>
            <a:ext cx="1773640" cy="1529001"/>
          </a:xfrm>
          <a:prstGeom prst="hexagon">
            <a:avLst>
              <a:gd name="adj" fmla="val 25000"/>
              <a:gd name="vf" fmla="val 115470"/>
            </a:avLst>
          </a:prstGeom>
          <a:solidFill>
            <a:srgbClr val="B3A369"/>
          </a:solidFill>
          <a:ln w="12700" cap="flat" cmpd="sng">
            <a:solidFill>
              <a:srgbClr val="85743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2"/>
          <p:cNvSpPr/>
          <p:nvPr/>
        </p:nvSpPr>
        <p:spPr>
          <a:xfrm rot="-5400000">
            <a:off x="7767169" y="2337687"/>
            <a:ext cx="1773640" cy="1529001"/>
          </a:xfrm>
          <a:prstGeom prst="hexagon">
            <a:avLst>
              <a:gd name="adj" fmla="val 25000"/>
              <a:gd name="vf" fmla="val 115470"/>
            </a:avLst>
          </a:prstGeom>
          <a:solidFill>
            <a:srgbClr val="003057"/>
          </a:solidFill>
          <a:ln w="12700" cap="flat" cmpd="sng">
            <a:solidFill>
              <a:srgbClr val="003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12"/>
          <p:cNvSpPr/>
          <p:nvPr/>
        </p:nvSpPr>
        <p:spPr>
          <a:xfrm rot="-5400000">
            <a:off x="9440202" y="2337687"/>
            <a:ext cx="1773640" cy="1529001"/>
          </a:xfrm>
          <a:prstGeom prst="hexagon">
            <a:avLst>
              <a:gd name="adj" fmla="val 25000"/>
              <a:gd name="vf" fmla="val 115470"/>
            </a:avLst>
          </a:prstGeom>
          <a:solidFill>
            <a:srgbClr val="D6DBD4"/>
          </a:solidFill>
          <a:ln w="127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12"/>
          <p:cNvSpPr txBox="1"/>
          <p:nvPr/>
        </p:nvSpPr>
        <p:spPr>
          <a:xfrm>
            <a:off x="8776442" y="1091366"/>
            <a:ext cx="144842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Arial"/>
                <a:ea typeface="Arial"/>
                <a:cs typeface="Arial"/>
                <a:sym typeface="Arial"/>
              </a:rPr>
              <a:t>XXX</a:t>
            </a:r>
            <a:endParaRPr/>
          </a:p>
          <a:p>
            <a:pPr marL="0" marR="0" lvl="0" indent="0" algn="ctr" rtl="0">
              <a:spcBef>
                <a:spcPts val="0"/>
              </a:spcBef>
              <a:spcAft>
                <a:spcPts val="0"/>
              </a:spcAft>
              <a:buNone/>
            </a:pPr>
            <a:r>
              <a:rPr lang="en-US" sz="1600" b="1">
                <a:solidFill>
                  <a:schemeClr val="lt1"/>
                </a:solidFill>
                <a:latin typeface="Arial"/>
                <a:ea typeface="Arial"/>
                <a:cs typeface="Arial"/>
                <a:sym typeface="Arial"/>
              </a:rPr>
              <a:t>Lorem Ipsum</a:t>
            </a:r>
            <a:endParaRPr/>
          </a:p>
        </p:txBody>
      </p:sp>
      <p:sp>
        <p:nvSpPr>
          <p:cNvPr id="246" name="Google Shape;246;p12"/>
          <p:cNvSpPr txBox="1"/>
          <p:nvPr/>
        </p:nvSpPr>
        <p:spPr>
          <a:xfrm>
            <a:off x="7929775" y="2598366"/>
            <a:ext cx="144842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Arial"/>
                <a:ea typeface="Arial"/>
                <a:cs typeface="Arial"/>
                <a:sym typeface="Arial"/>
              </a:rPr>
              <a:t>XXX</a:t>
            </a:r>
            <a:endParaRPr/>
          </a:p>
          <a:p>
            <a:pPr marL="0" marR="0" lvl="0" indent="0" algn="ctr" rtl="0">
              <a:spcBef>
                <a:spcPts val="0"/>
              </a:spcBef>
              <a:spcAft>
                <a:spcPts val="0"/>
              </a:spcAft>
              <a:buNone/>
            </a:pPr>
            <a:r>
              <a:rPr lang="en-US" sz="1600" b="1">
                <a:solidFill>
                  <a:schemeClr val="lt1"/>
                </a:solidFill>
                <a:latin typeface="Arial"/>
                <a:ea typeface="Arial"/>
                <a:cs typeface="Arial"/>
                <a:sym typeface="Arial"/>
              </a:rPr>
              <a:t>Lorem Ipsum</a:t>
            </a:r>
            <a:endParaRPr/>
          </a:p>
        </p:txBody>
      </p:sp>
      <p:sp>
        <p:nvSpPr>
          <p:cNvPr id="247" name="Google Shape;247;p12"/>
          <p:cNvSpPr txBox="1"/>
          <p:nvPr/>
        </p:nvSpPr>
        <p:spPr>
          <a:xfrm>
            <a:off x="9606935" y="2598366"/>
            <a:ext cx="144842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dk1"/>
                </a:solidFill>
                <a:latin typeface="Arial"/>
                <a:ea typeface="Arial"/>
                <a:cs typeface="Arial"/>
                <a:sym typeface="Arial"/>
              </a:rPr>
              <a:t>XXX</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Lorem Ipsum</a:t>
            </a:r>
            <a:endParaRPr/>
          </a:p>
        </p:txBody>
      </p:sp>
      <p:sp>
        <p:nvSpPr>
          <p:cNvPr id="248" name="Google Shape;248;p12"/>
          <p:cNvSpPr txBox="1"/>
          <p:nvPr/>
        </p:nvSpPr>
        <p:spPr>
          <a:xfrm>
            <a:off x="7226466" y="4360562"/>
            <a:ext cx="3828897"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Roboto"/>
                <a:ea typeface="Roboto"/>
                <a:cs typeface="Roboto"/>
                <a:sym typeface="Roboto"/>
              </a:rPr>
              <a:t>Hex shape content should be used for displaying minimal information and statistics. Font color to use for shapes is only white and black, with black only being used for Gold and Pi Mile color options. Examples will be displayed on next page for common uses.</a:t>
            </a:r>
            <a:endParaRPr/>
          </a:p>
        </p:txBody>
      </p:sp>
      <p:sp>
        <p:nvSpPr>
          <p:cNvPr id="249" name="Google Shape;249;p12"/>
          <p:cNvSpPr/>
          <p:nvPr/>
        </p:nvSpPr>
        <p:spPr>
          <a:xfrm>
            <a:off x="7017698" y="4456550"/>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12"/>
          <p:cNvSpPr txBox="1"/>
          <p:nvPr/>
        </p:nvSpPr>
        <p:spPr>
          <a:xfrm>
            <a:off x="1082508" y="1892454"/>
            <a:ext cx="675286" cy="4308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chemeClr val="lt1"/>
                </a:solidFill>
                <a:latin typeface="Arial"/>
                <a:ea typeface="Arial"/>
                <a:cs typeface="Arial"/>
                <a:sym typeface="Arial"/>
              </a:rPr>
              <a:t>GOLD</a:t>
            </a:r>
            <a:endParaRPr/>
          </a:p>
        </p:txBody>
      </p:sp>
      <p:sp>
        <p:nvSpPr>
          <p:cNvPr id="251" name="Google Shape;251;p12"/>
          <p:cNvSpPr txBox="1"/>
          <p:nvPr/>
        </p:nvSpPr>
        <p:spPr>
          <a:xfrm>
            <a:off x="1078275" y="3134587"/>
            <a:ext cx="7081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chemeClr val="lt1"/>
                </a:solidFill>
                <a:latin typeface="Arial"/>
                <a:ea typeface="Arial"/>
                <a:cs typeface="Arial"/>
                <a:sym typeface="Arial"/>
              </a:rPr>
              <a:t>NAVY</a:t>
            </a:r>
            <a:endParaRPr/>
          </a:p>
        </p:txBody>
      </p:sp>
      <p:sp>
        <p:nvSpPr>
          <p:cNvPr id="252" name="Google Shape;252;p12"/>
          <p:cNvSpPr txBox="1"/>
          <p:nvPr/>
        </p:nvSpPr>
        <p:spPr>
          <a:xfrm>
            <a:off x="981364" y="4357050"/>
            <a:ext cx="888185" cy="4308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chemeClr val="dk1"/>
                </a:solidFill>
                <a:latin typeface="Arial"/>
                <a:ea typeface="Arial"/>
                <a:cs typeface="Arial"/>
                <a:sym typeface="Arial"/>
              </a:rPr>
              <a:t>PI MILE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13"/>
          <p:cNvSpPr txBox="1">
            <a:spLocks noGrp="1"/>
          </p:cNvSpPr>
          <p:nvPr>
            <p:ph type="title"/>
          </p:nvPr>
        </p:nvSpPr>
        <p:spPr>
          <a:xfrm>
            <a:off x="1642654" y="1948985"/>
            <a:ext cx="8906692" cy="296002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6000"/>
              <a:buFont typeface="Roboto"/>
              <a:buNone/>
            </a:pPr>
            <a:r>
              <a:rPr lang="en-US"/>
              <a:t>Charts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4"/>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Charts</a:t>
            </a:r>
            <a:endParaRPr/>
          </a:p>
        </p:txBody>
      </p:sp>
      <p:graphicFrame>
        <p:nvGraphicFramePr>
          <p:cNvPr id="263" name="Google Shape;263;p14"/>
          <p:cNvGraphicFramePr/>
          <p:nvPr/>
        </p:nvGraphicFramePr>
        <p:xfrm>
          <a:off x="6536266" y="431801"/>
          <a:ext cx="4707467" cy="3138312"/>
        </p:xfrm>
        <a:graphic>
          <a:graphicData uri="http://schemas.openxmlformats.org/drawingml/2006/chart">
            <c:chart xmlns:c="http://schemas.openxmlformats.org/drawingml/2006/chart" xmlns:r="http://schemas.openxmlformats.org/officeDocument/2006/relationships" r:id="rId3"/>
          </a:graphicData>
        </a:graphic>
      </p:graphicFrame>
      <p:sp>
        <p:nvSpPr>
          <p:cNvPr id="264" name="Google Shape;264;p14"/>
          <p:cNvSpPr txBox="1"/>
          <p:nvPr/>
        </p:nvSpPr>
        <p:spPr>
          <a:xfrm>
            <a:off x="1701686" y="1337347"/>
            <a:ext cx="5109635"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chemeClr val="dk1"/>
                </a:solidFill>
                <a:latin typeface="Roboto"/>
                <a:ea typeface="Roboto"/>
                <a:cs typeface="Roboto"/>
                <a:sym typeface="Roboto"/>
              </a:rPr>
              <a:t>Chart Sample 1 </a:t>
            </a:r>
            <a:r>
              <a:rPr lang="en-US" sz="1400" i="1">
                <a:solidFill>
                  <a:schemeClr val="dk1"/>
                </a:solidFill>
                <a:latin typeface="Roboto"/>
                <a:ea typeface="Roboto"/>
                <a:cs typeface="Roboto"/>
                <a:sym typeface="Roboto"/>
              </a:rPr>
              <a:t>utilizes a Column known as 3D Stacked within Powerpoint. Samples and Series numbers can be increased as needed. It incorporates Gold, Navy, and Dark Gold as color options, but can be changed out for other colors within the secondary and tertiary colors located in the Georgia Tech Brand Standards Manual.</a:t>
            </a:r>
            <a:endParaRPr/>
          </a:p>
        </p:txBody>
      </p:sp>
      <p:sp>
        <p:nvSpPr>
          <p:cNvPr id="265" name="Google Shape;265;p14"/>
          <p:cNvSpPr/>
          <p:nvPr/>
        </p:nvSpPr>
        <p:spPr>
          <a:xfrm>
            <a:off x="1492920" y="1433335"/>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aphicFrame>
        <p:nvGraphicFramePr>
          <p:cNvPr id="266" name="Google Shape;266;p14"/>
          <p:cNvGraphicFramePr/>
          <p:nvPr/>
        </p:nvGraphicFramePr>
        <p:xfrm>
          <a:off x="1388533" y="3166533"/>
          <a:ext cx="4707467" cy="3138312"/>
        </p:xfrm>
        <a:graphic>
          <a:graphicData uri="http://schemas.openxmlformats.org/drawingml/2006/chart">
            <c:chart xmlns:c="http://schemas.openxmlformats.org/drawingml/2006/chart" xmlns:r="http://schemas.openxmlformats.org/officeDocument/2006/relationships" r:id="rId4"/>
          </a:graphicData>
        </a:graphic>
      </p:graphicFrame>
      <p:sp>
        <p:nvSpPr>
          <p:cNvPr id="267" name="Google Shape;267;p14"/>
          <p:cNvSpPr txBox="1"/>
          <p:nvPr/>
        </p:nvSpPr>
        <p:spPr>
          <a:xfrm>
            <a:off x="6745032" y="3999604"/>
            <a:ext cx="5109635"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chemeClr val="dk1"/>
                </a:solidFill>
                <a:latin typeface="Roboto"/>
                <a:ea typeface="Roboto"/>
                <a:cs typeface="Roboto"/>
                <a:sym typeface="Roboto"/>
              </a:rPr>
              <a:t>Chart Sample 2 </a:t>
            </a:r>
            <a:r>
              <a:rPr lang="en-US" sz="1400" i="1">
                <a:solidFill>
                  <a:schemeClr val="dk1"/>
                </a:solidFill>
                <a:latin typeface="Roboto"/>
                <a:ea typeface="Roboto"/>
                <a:cs typeface="Roboto"/>
                <a:sym typeface="Roboto"/>
              </a:rPr>
              <a:t>utilizes a Line chart known as Line Markers within Powerpoint. Samples and Series numbers can be increased as needed. It incorporates Gold, Navy, and Dark Gold as color options, but can be changed out for other colors within the secondary and tertiary colors located in the Georgia Tech Brand Standards Manual.</a:t>
            </a:r>
            <a:endParaRPr/>
          </a:p>
        </p:txBody>
      </p:sp>
      <p:sp>
        <p:nvSpPr>
          <p:cNvPr id="268" name="Google Shape;268;p14"/>
          <p:cNvSpPr/>
          <p:nvPr/>
        </p:nvSpPr>
        <p:spPr>
          <a:xfrm>
            <a:off x="6536266" y="4095592"/>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5"/>
          <p:cNvSpPr txBox="1">
            <a:spLocks noGrp="1"/>
          </p:cNvSpPr>
          <p:nvPr>
            <p:ph type="body" idx="1"/>
          </p:nvPr>
        </p:nvSpPr>
        <p:spPr>
          <a:xfrm>
            <a:off x="495300" y="1120889"/>
            <a:ext cx="11430000" cy="939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500"/>
              </a:spcBef>
              <a:spcAft>
                <a:spcPts val="0"/>
              </a:spcAft>
              <a:buNone/>
            </a:pPr>
            <a:r>
              <a:rPr lang="en-US" b="1" dirty="0"/>
              <a:t>Proliferation and Impact of AI and LLMs</a:t>
            </a:r>
            <a:endParaRPr b="1" dirty="0"/>
          </a:p>
        </p:txBody>
      </p:sp>
      <p:sp>
        <p:nvSpPr>
          <p:cNvPr id="103" name="Google Shape;103;p5"/>
          <p:cNvSpPr txBox="1">
            <a:spLocks noGrp="1"/>
          </p:cNvSpPr>
          <p:nvPr>
            <p:ph type="title"/>
          </p:nvPr>
        </p:nvSpPr>
        <p:spPr>
          <a:xfrm>
            <a:off x="381000" y="200722"/>
            <a:ext cx="11430000" cy="1014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Background</a:t>
            </a:r>
            <a:endParaRPr/>
          </a:p>
        </p:txBody>
      </p:sp>
      <p:sp>
        <p:nvSpPr>
          <p:cNvPr id="2" name="Google Shape;102;p5">
            <a:extLst>
              <a:ext uri="{FF2B5EF4-FFF2-40B4-BE49-F238E27FC236}">
                <a16:creationId xmlns:a16="http://schemas.microsoft.com/office/drawing/2014/main" id="{72F5D64E-6BD0-13D7-636F-15758E4B8F34}"/>
              </a:ext>
            </a:extLst>
          </p:cNvPr>
          <p:cNvSpPr txBox="1">
            <a:spLocks/>
          </p:cNvSpPr>
          <p:nvPr/>
        </p:nvSpPr>
        <p:spPr>
          <a:xfrm>
            <a:off x="495300" y="2917778"/>
            <a:ext cx="11430000" cy="9391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03057"/>
              </a:buClr>
              <a:buSzPts val="1800"/>
              <a:buFont typeface="Arial"/>
              <a:buChar char="•"/>
              <a:defRPr sz="2400" b="0" i="0" u="none" strike="noStrike" cap="none">
                <a:solidFill>
                  <a:srgbClr val="003057"/>
                </a:solidFill>
                <a:latin typeface="Roboto"/>
                <a:ea typeface="Roboto"/>
                <a:cs typeface="Roboto"/>
                <a:sym typeface="Roboto"/>
              </a:defRPr>
            </a:lvl1pPr>
            <a:lvl2pPr marL="914400" marR="0" lvl="1" indent="-342900" algn="l" rtl="0">
              <a:lnSpc>
                <a:spcPct val="90000"/>
              </a:lnSpc>
              <a:spcBef>
                <a:spcPts val="500"/>
              </a:spcBef>
              <a:spcAft>
                <a:spcPts val="0"/>
              </a:spcAft>
              <a:buClr>
                <a:srgbClr val="003057"/>
              </a:buClr>
              <a:buSzPts val="1800"/>
              <a:buFont typeface="Arial"/>
              <a:buChar char="•"/>
              <a:defRPr sz="2000" b="0" i="0" u="none" strike="noStrike" cap="none">
                <a:solidFill>
                  <a:srgbClr val="003057"/>
                </a:solidFill>
                <a:latin typeface="Roboto"/>
                <a:ea typeface="Roboto"/>
                <a:cs typeface="Roboto"/>
                <a:sym typeface="Roboto"/>
              </a:defRPr>
            </a:lvl2pPr>
            <a:lvl3pPr marL="1371600" marR="0" lvl="2" indent="-342900"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3pPr>
            <a:lvl4pPr marL="1828800" marR="0" lvl="3" indent="-342900" algn="l" rtl="0">
              <a:lnSpc>
                <a:spcPct val="90000"/>
              </a:lnSpc>
              <a:spcBef>
                <a:spcPts val="500"/>
              </a:spcBef>
              <a:spcAft>
                <a:spcPts val="0"/>
              </a:spcAft>
              <a:buClr>
                <a:srgbClr val="003057"/>
              </a:buClr>
              <a:buSzPts val="1800"/>
              <a:buFont typeface="Arial"/>
              <a:buChar char="•"/>
              <a:defRPr sz="1400" b="0" i="0" u="none" strike="noStrike" cap="none">
                <a:solidFill>
                  <a:srgbClr val="003057"/>
                </a:solidFill>
                <a:latin typeface="Roboto"/>
                <a:ea typeface="Roboto"/>
                <a:cs typeface="Roboto"/>
                <a:sym typeface="Roboto"/>
              </a:defRPr>
            </a:lvl4pPr>
            <a:lvl5pPr marL="2286000" marR="0" lvl="4" indent="-342900" algn="l" rtl="0">
              <a:lnSpc>
                <a:spcPct val="90000"/>
              </a:lnSpc>
              <a:spcBef>
                <a:spcPts val="500"/>
              </a:spcBef>
              <a:spcAft>
                <a:spcPts val="0"/>
              </a:spcAft>
              <a:buClr>
                <a:srgbClr val="003057"/>
              </a:buClr>
              <a:buSzPts val="1800"/>
              <a:buFont typeface="Arial"/>
              <a:buChar char="•"/>
              <a:defRPr sz="1100" b="0" i="0" u="none" strike="noStrike" cap="none">
                <a:solidFill>
                  <a:srgbClr val="003057"/>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500"/>
              </a:spcBef>
              <a:buFont typeface="Arial"/>
              <a:buNone/>
            </a:pPr>
            <a:r>
              <a:rPr lang="en-US" b="1" dirty="0"/>
              <a:t>Challenges in AI-Generated Text Detection</a:t>
            </a:r>
          </a:p>
        </p:txBody>
      </p:sp>
      <p:sp>
        <p:nvSpPr>
          <p:cNvPr id="3" name="Google Shape;102;p5">
            <a:extLst>
              <a:ext uri="{FF2B5EF4-FFF2-40B4-BE49-F238E27FC236}">
                <a16:creationId xmlns:a16="http://schemas.microsoft.com/office/drawing/2014/main" id="{2BB63334-11A1-B598-6951-FDE4163FA665}"/>
              </a:ext>
            </a:extLst>
          </p:cNvPr>
          <p:cNvSpPr txBox="1">
            <a:spLocks/>
          </p:cNvSpPr>
          <p:nvPr/>
        </p:nvSpPr>
        <p:spPr>
          <a:xfrm>
            <a:off x="495300" y="4569316"/>
            <a:ext cx="11430000" cy="73662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03057"/>
              </a:buClr>
              <a:buSzPts val="1800"/>
              <a:buFont typeface="Arial"/>
              <a:buChar char="•"/>
              <a:defRPr sz="2400" b="0" i="0" u="none" strike="noStrike" cap="none">
                <a:solidFill>
                  <a:srgbClr val="003057"/>
                </a:solidFill>
                <a:latin typeface="Roboto"/>
                <a:ea typeface="Roboto"/>
                <a:cs typeface="Roboto"/>
                <a:sym typeface="Roboto"/>
              </a:defRPr>
            </a:lvl1pPr>
            <a:lvl2pPr marL="914400" marR="0" lvl="1" indent="-342900" algn="l" rtl="0">
              <a:lnSpc>
                <a:spcPct val="90000"/>
              </a:lnSpc>
              <a:spcBef>
                <a:spcPts val="500"/>
              </a:spcBef>
              <a:spcAft>
                <a:spcPts val="0"/>
              </a:spcAft>
              <a:buClr>
                <a:srgbClr val="003057"/>
              </a:buClr>
              <a:buSzPts val="1800"/>
              <a:buFont typeface="Arial"/>
              <a:buChar char="•"/>
              <a:defRPr sz="2000" b="0" i="0" u="none" strike="noStrike" cap="none">
                <a:solidFill>
                  <a:srgbClr val="003057"/>
                </a:solidFill>
                <a:latin typeface="Roboto"/>
                <a:ea typeface="Roboto"/>
                <a:cs typeface="Roboto"/>
                <a:sym typeface="Roboto"/>
              </a:defRPr>
            </a:lvl2pPr>
            <a:lvl3pPr marL="1371600" marR="0" lvl="2" indent="-342900"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3pPr>
            <a:lvl4pPr marL="1828800" marR="0" lvl="3" indent="-342900" algn="l" rtl="0">
              <a:lnSpc>
                <a:spcPct val="90000"/>
              </a:lnSpc>
              <a:spcBef>
                <a:spcPts val="500"/>
              </a:spcBef>
              <a:spcAft>
                <a:spcPts val="0"/>
              </a:spcAft>
              <a:buClr>
                <a:srgbClr val="003057"/>
              </a:buClr>
              <a:buSzPts val="1800"/>
              <a:buFont typeface="Arial"/>
              <a:buChar char="•"/>
              <a:defRPr sz="1400" b="0" i="0" u="none" strike="noStrike" cap="none">
                <a:solidFill>
                  <a:srgbClr val="003057"/>
                </a:solidFill>
                <a:latin typeface="Roboto"/>
                <a:ea typeface="Roboto"/>
                <a:cs typeface="Roboto"/>
                <a:sym typeface="Roboto"/>
              </a:defRPr>
            </a:lvl4pPr>
            <a:lvl5pPr marL="2286000" marR="0" lvl="4" indent="-342900" algn="l" rtl="0">
              <a:lnSpc>
                <a:spcPct val="90000"/>
              </a:lnSpc>
              <a:spcBef>
                <a:spcPts val="500"/>
              </a:spcBef>
              <a:spcAft>
                <a:spcPts val="0"/>
              </a:spcAft>
              <a:buClr>
                <a:srgbClr val="003057"/>
              </a:buClr>
              <a:buSzPts val="1800"/>
              <a:buFont typeface="Arial"/>
              <a:buChar char="•"/>
              <a:defRPr sz="1100" b="0" i="0" u="none" strike="noStrike" cap="none">
                <a:solidFill>
                  <a:srgbClr val="003057"/>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500"/>
              </a:spcBef>
              <a:buFont typeface="Arial"/>
              <a:buNone/>
            </a:pPr>
            <a:r>
              <a:rPr lang="en-US" b="1" dirty="0"/>
              <a:t>Advancements in Short Text Detection</a:t>
            </a:r>
          </a:p>
        </p:txBody>
      </p:sp>
      <p:sp>
        <p:nvSpPr>
          <p:cNvPr id="4" name="文本框 3">
            <a:extLst>
              <a:ext uri="{FF2B5EF4-FFF2-40B4-BE49-F238E27FC236}">
                <a16:creationId xmlns:a16="http://schemas.microsoft.com/office/drawing/2014/main" id="{99C71985-92E2-F2DB-66F5-F3D7263B2F8B}"/>
              </a:ext>
            </a:extLst>
          </p:cNvPr>
          <p:cNvSpPr txBox="1"/>
          <p:nvPr/>
        </p:nvSpPr>
        <p:spPr>
          <a:xfrm>
            <a:off x="737039" y="1666247"/>
            <a:ext cx="5590558" cy="1077218"/>
          </a:xfrm>
          <a:prstGeom prst="rect">
            <a:avLst/>
          </a:prstGeom>
          <a:noFill/>
        </p:spPr>
        <p:txBody>
          <a:bodyPr wrap="square" rtlCol="0">
            <a:spAutoFit/>
          </a:bodyPr>
          <a:lstStyle/>
          <a:p>
            <a:r>
              <a:rPr lang="en-US" altLang="zh-CN" sz="1600" b="0" i="0" dirty="0">
                <a:solidFill>
                  <a:srgbClr val="0D0D0D"/>
                </a:solidFill>
                <a:effectLst/>
                <a:highlight>
                  <a:srgbClr val="FFFFFF"/>
                </a:highlight>
                <a:latin typeface="Söhne"/>
              </a:rPr>
              <a:t>The release of </a:t>
            </a:r>
            <a:r>
              <a:rPr lang="en-US" altLang="zh-CN" sz="1600" b="0" i="0" dirty="0" err="1">
                <a:solidFill>
                  <a:srgbClr val="0D0D0D"/>
                </a:solidFill>
                <a:effectLst/>
                <a:highlight>
                  <a:srgbClr val="FFFFFF"/>
                </a:highlight>
                <a:latin typeface="Söhne"/>
              </a:rPr>
              <a:t>ChatGPT</a:t>
            </a:r>
            <a:r>
              <a:rPr lang="en-US" altLang="zh-CN" sz="1600" b="0" i="0" dirty="0">
                <a:solidFill>
                  <a:srgbClr val="0D0D0D"/>
                </a:solidFill>
                <a:effectLst/>
                <a:highlight>
                  <a:srgbClr val="FFFFFF"/>
                </a:highlight>
                <a:latin typeface="Söhne"/>
              </a:rPr>
              <a:t> on November 30, 2022, marked a significant surge in the use of artificial intelligence. AI tools like LLMs have had profound effects on various sectors, from academic environments to everyday communication.</a:t>
            </a:r>
            <a:endParaRPr kumimoji="1" lang="zh-CN" altLang="en-US" sz="1600" dirty="0"/>
          </a:p>
        </p:txBody>
      </p:sp>
      <p:sp>
        <p:nvSpPr>
          <p:cNvPr id="5" name="文本框 4">
            <a:extLst>
              <a:ext uri="{FF2B5EF4-FFF2-40B4-BE49-F238E27FC236}">
                <a16:creationId xmlns:a16="http://schemas.microsoft.com/office/drawing/2014/main" id="{8D7902F4-1CED-8A2D-072D-E65D42A340EC}"/>
              </a:ext>
            </a:extLst>
          </p:cNvPr>
          <p:cNvSpPr txBox="1"/>
          <p:nvPr/>
        </p:nvSpPr>
        <p:spPr>
          <a:xfrm>
            <a:off x="737039" y="3395249"/>
            <a:ext cx="5590558" cy="1077218"/>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0D0D0D"/>
                </a:solidFill>
                <a:effectLst/>
                <a:highlight>
                  <a:srgbClr val="FFFFFF"/>
                </a:highlight>
                <a:latin typeface="Söhne"/>
              </a:defRPr>
            </a:lvl1pPr>
          </a:lstStyle>
          <a:p>
            <a:r>
              <a:rPr lang="en-US" altLang="zh-CN" sz="1600" dirty="0"/>
              <a:t>Current text classifiers struggle with reliability, correctly identifying only 26% of AI-generated content and mistakenly flagging 9% of human-written text as being AI-generated, indicating a high false positive rate.</a:t>
            </a:r>
            <a:endParaRPr lang="zh-CN" altLang="en-US" sz="1600" dirty="0"/>
          </a:p>
        </p:txBody>
      </p:sp>
      <p:sp>
        <p:nvSpPr>
          <p:cNvPr id="6" name="文本框 5">
            <a:extLst>
              <a:ext uri="{FF2B5EF4-FFF2-40B4-BE49-F238E27FC236}">
                <a16:creationId xmlns:a16="http://schemas.microsoft.com/office/drawing/2014/main" id="{8CA1ED9C-0DA7-D787-4405-5DDD975071BA}"/>
              </a:ext>
            </a:extLst>
          </p:cNvPr>
          <p:cNvSpPr txBox="1"/>
          <p:nvPr/>
        </p:nvSpPr>
        <p:spPr>
          <a:xfrm>
            <a:off x="737039" y="5041227"/>
            <a:ext cx="5789250" cy="1323439"/>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0D0D0D"/>
                </a:solidFill>
                <a:effectLst/>
                <a:highlight>
                  <a:srgbClr val="FFFFFF"/>
                </a:highlight>
                <a:latin typeface="Söhne"/>
              </a:defRPr>
            </a:lvl1pPr>
          </a:lstStyle>
          <a:p>
            <a:r>
              <a:rPr lang="en-US" altLang="zh-CN" sz="1600" dirty="0"/>
              <a:t>A study by </a:t>
            </a:r>
            <a:r>
              <a:rPr lang="en-US" altLang="zh-CN" sz="1600" dirty="0" err="1"/>
              <a:t>Mitrović</a:t>
            </a:r>
            <a:r>
              <a:rPr lang="en-US" altLang="zh-CN" sz="1600" dirty="0"/>
              <a:t> et al. in 2023 successfully fine-tuned a Transformer-based model that could identify short </a:t>
            </a:r>
            <a:r>
              <a:rPr lang="en-US" altLang="zh-CN" sz="1600" dirty="0" err="1"/>
              <a:t>ChatGPT</a:t>
            </a:r>
            <a:r>
              <a:rPr lang="en-US" altLang="zh-CN" sz="1600" dirty="0"/>
              <a:t>-generated texts with a high accuracy of 79%, highlighting the potential for specialized models to enhance the accuracy of AI-generated text detection.</a:t>
            </a:r>
            <a:endParaRPr lang="zh-CN" altLang="en-US" sz="1600" dirty="0"/>
          </a:p>
        </p:txBody>
      </p:sp>
      <p:pic>
        <p:nvPicPr>
          <p:cNvPr id="1028" name="Picture 4" descr="- Peranai">
            <a:extLst>
              <a:ext uri="{FF2B5EF4-FFF2-40B4-BE49-F238E27FC236}">
                <a16:creationId xmlns:a16="http://schemas.microsoft.com/office/drawing/2014/main" id="{D67A385B-36A3-068E-FC95-6FA2039C4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633" y="118538"/>
            <a:ext cx="977969" cy="9779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veiling the Power, Challenges, and Impact of Large Language Models">
            <a:extLst>
              <a:ext uri="{FF2B5EF4-FFF2-40B4-BE49-F238E27FC236}">
                <a16:creationId xmlns:a16="http://schemas.microsoft.com/office/drawing/2014/main" id="{CA9459D7-2188-4E14-DA1A-EEEF68A4D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715" y="1154044"/>
            <a:ext cx="5640750" cy="4524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5"/>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Chart Sample 1</a:t>
            </a:r>
            <a:endParaRPr/>
          </a:p>
        </p:txBody>
      </p:sp>
      <p:graphicFrame>
        <p:nvGraphicFramePr>
          <p:cNvPr id="274" name="Google Shape;274;p15"/>
          <p:cNvGraphicFramePr/>
          <p:nvPr/>
        </p:nvGraphicFramePr>
        <p:xfrm>
          <a:off x="1092201" y="1164684"/>
          <a:ext cx="8326966" cy="5270500"/>
        </p:xfrm>
        <a:graphic>
          <a:graphicData uri="http://schemas.openxmlformats.org/drawingml/2006/chart">
            <c:chart xmlns:c="http://schemas.openxmlformats.org/drawingml/2006/chart" xmlns:r="http://schemas.openxmlformats.org/officeDocument/2006/relationships" r:id="rId3"/>
          </a:graphicData>
        </a:graphic>
      </p:graphicFrame>
      <p:sp>
        <p:nvSpPr>
          <p:cNvPr id="275" name="Google Shape;275;p15"/>
          <p:cNvSpPr txBox="1"/>
          <p:nvPr/>
        </p:nvSpPr>
        <p:spPr>
          <a:xfrm>
            <a:off x="9627934" y="1174699"/>
            <a:ext cx="2128033"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chemeClr val="dk1"/>
                </a:solidFill>
                <a:latin typeface="Roboto"/>
                <a:ea typeface="Roboto"/>
                <a:cs typeface="Roboto"/>
                <a:sym typeface="Roboto"/>
              </a:rPr>
              <a:t>Chart Sample 1 </a:t>
            </a:r>
            <a:r>
              <a:rPr lang="en-US" sz="1400" i="1">
                <a:solidFill>
                  <a:schemeClr val="dk1"/>
                </a:solidFill>
                <a:latin typeface="Roboto"/>
                <a:ea typeface="Roboto"/>
                <a:cs typeface="Roboto"/>
                <a:sym typeface="Roboto"/>
              </a:rPr>
              <a:t>using multiple data points and descriptors below. The chart should not exceed more than 6 data points as this will make the information below less readable. </a:t>
            </a:r>
            <a:endParaRPr/>
          </a:p>
        </p:txBody>
      </p:sp>
      <p:sp>
        <p:nvSpPr>
          <p:cNvPr id="276" name="Google Shape;276;p15"/>
          <p:cNvSpPr/>
          <p:nvPr/>
        </p:nvSpPr>
        <p:spPr>
          <a:xfrm>
            <a:off x="9419167" y="1270687"/>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6"/>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Chart Sample 2</a:t>
            </a:r>
            <a:endParaRPr/>
          </a:p>
        </p:txBody>
      </p:sp>
      <p:sp>
        <p:nvSpPr>
          <p:cNvPr id="282" name="Google Shape;282;p16"/>
          <p:cNvSpPr txBox="1"/>
          <p:nvPr/>
        </p:nvSpPr>
        <p:spPr>
          <a:xfrm>
            <a:off x="9627934" y="1174699"/>
            <a:ext cx="2128033"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chemeClr val="dk1"/>
                </a:solidFill>
                <a:latin typeface="Roboto"/>
                <a:ea typeface="Roboto"/>
                <a:cs typeface="Roboto"/>
                <a:sym typeface="Roboto"/>
              </a:rPr>
              <a:t>Chart Sample 2 </a:t>
            </a:r>
            <a:r>
              <a:rPr lang="en-US" sz="1400" i="1">
                <a:solidFill>
                  <a:schemeClr val="dk1"/>
                </a:solidFill>
                <a:latin typeface="Roboto"/>
                <a:ea typeface="Roboto"/>
                <a:cs typeface="Roboto"/>
                <a:sym typeface="Roboto"/>
              </a:rPr>
              <a:t>using multiple data points and descriptors below. The chart should not exceed more than 5 data point as this will make the information below less readable. </a:t>
            </a:r>
            <a:endParaRPr/>
          </a:p>
        </p:txBody>
      </p:sp>
      <p:sp>
        <p:nvSpPr>
          <p:cNvPr id="283" name="Google Shape;283;p16"/>
          <p:cNvSpPr/>
          <p:nvPr/>
        </p:nvSpPr>
        <p:spPr>
          <a:xfrm>
            <a:off x="9419167" y="1270687"/>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aphicFrame>
        <p:nvGraphicFramePr>
          <p:cNvPr id="284" name="Google Shape;284;p16"/>
          <p:cNvGraphicFramePr/>
          <p:nvPr/>
        </p:nvGraphicFramePr>
        <p:xfrm>
          <a:off x="1388533" y="1174699"/>
          <a:ext cx="7717367" cy="514491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Chart Sample 3</a:t>
            </a:r>
            <a:endParaRPr/>
          </a:p>
        </p:txBody>
      </p:sp>
      <p:sp>
        <p:nvSpPr>
          <p:cNvPr id="290" name="Google Shape;290;p17"/>
          <p:cNvSpPr txBox="1"/>
          <p:nvPr/>
        </p:nvSpPr>
        <p:spPr>
          <a:xfrm>
            <a:off x="9627934" y="1174699"/>
            <a:ext cx="2128033"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chemeClr val="dk1"/>
                </a:solidFill>
                <a:latin typeface="Roboto"/>
                <a:ea typeface="Roboto"/>
                <a:cs typeface="Roboto"/>
                <a:sym typeface="Roboto"/>
              </a:rPr>
              <a:t>Chart Sample 3 </a:t>
            </a:r>
            <a:r>
              <a:rPr lang="en-US" sz="1400" i="1">
                <a:solidFill>
                  <a:schemeClr val="dk1"/>
                </a:solidFill>
                <a:latin typeface="Roboto"/>
                <a:ea typeface="Roboto"/>
                <a:cs typeface="Roboto"/>
                <a:sym typeface="Roboto"/>
              </a:rPr>
              <a:t>using multiple data points and descriptors below. The pie chart is more flexible with data points, but should not exceed more than 40 characters.</a:t>
            </a:r>
            <a:endParaRPr/>
          </a:p>
        </p:txBody>
      </p:sp>
      <p:sp>
        <p:nvSpPr>
          <p:cNvPr id="291" name="Google Shape;291;p17"/>
          <p:cNvSpPr/>
          <p:nvPr/>
        </p:nvSpPr>
        <p:spPr>
          <a:xfrm>
            <a:off x="9419167" y="1270687"/>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aphicFrame>
        <p:nvGraphicFramePr>
          <p:cNvPr id="292" name="Google Shape;292;p17"/>
          <p:cNvGraphicFramePr/>
          <p:nvPr/>
        </p:nvGraphicFramePr>
        <p:xfrm>
          <a:off x="436033" y="1174699"/>
          <a:ext cx="7954734" cy="514491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8"/>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Additional Chart Layouts</a:t>
            </a:r>
            <a:endParaRPr/>
          </a:p>
        </p:txBody>
      </p:sp>
      <p:sp>
        <p:nvSpPr>
          <p:cNvPr id="298" name="Google Shape;298;p18"/>
          <p:cNvSpPr/>
          <p:nvPr/>
        </p:nvSpPr>
        <p:spPr>
          <a:xfrm>
            <a:off x="1617092" y="1998078"/>
            <a:ext cx="3553998" cy="4256690"/>
          </a:xfrm>
          <a:prstGeom prst="rect">
            <a:avLst/>
          </a:prstGeom>
          <a:solidFill>
            <a:srgbClr val="D6DB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18"/>
          <p:cNvSpPr/>
          <p:nvPr/>
        </p:nvSpPr>
        <p:spPr>
          <a:xfrm>
            <a:off x="1617092" y="1501423"/>
            <a:ext cx="3553998" cy="728133"/>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18"/>
          <p:cNvSpPr txBox="1"/>
          <p:nvPr/>
        </p:nvSpPr>
        <p:spPr>
          <a:xfrm>
            <a:off x="1919111" y="2432756"/>
            <a:ext cx="29181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000000"/>
                </a:solidFill>
                <a:latin typeface="Roboto"/>
                <a:ea typeface="Roboto"/>
                <a:cs typeface="Roboto"/>
                <a:sym typeface="Roboto"/>
              </a:rPr>
              <a:t>Content Goes Here</a:t>
            </a:r>
            <a:endParaRPr sz="1800">
              <a:solidFill>
                <a:schemeClr val="dk1"/>
              </a:solidFill>
              <a:latin typeface="Roboto"/>
              <a:ea typeface="Roboto"/>
              <a:cs typeface="Roboto"/>
              <a:sym typeface="Roboto"/>
            </a:endParaRPr>
          </a:p>
        </p:txBody>
      </p:sp>
      <p:sp>
        <p:nvSpPr>
          <p:cNvPr id="301" name="Google Shape;301;p18"/>
          <p:cNvSpPr txBox="1"/>
          <p:nvPr/>
        </p:nvSpPr>
        <p:spPr>
          <a:xfrm>
            <a:off x="1919111" y="1712138"/>
            <a:ext cx="291817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0">
                <a:solidFill>
                  <a:srgbClr val="000000"/>
                </a:solidFill>
                <a:latin typeface="Roboto Slab"/>
                <a:ea typeface="Roboto Slab"/>
                <a:cs typeface="Roboto Slab"/>
                <a:sym typeface="Roboto Slab"/>
              </a:rPr>
              <a:t>Title Goes Here</a:t>
            </a:r>
            <a:endParaRPr sz="2000">
              <a:solidFill>
                <a:schemeClr val="dk1"/>
              </a:solidFill>
              <a:latin typeface="Roboto Slab"/>
              <a:ea typeface="Roboto Slab"/>
              <a:cs typeface="Roboto Slab"/>
              <a:sym typeface="Roboto Slab"/>
            </a:endParaRPr>
          </a:p>
        </p:txBody>
      </p:sp>
      <p:sp>
        <p:nvSpPr>
          <p:cNvPr id="302" name="Google Shape;302;p18"/>
          <p:cNvSpPr/>
          <p:nvPr/>
        </p:nvSpPr>
        <p:spPr>
          <a:xfrm>
            <a:off x="6536266" y="1958567"/>
            <a:ext cx="1111956" cy="474189"/>
          </a:xfrm>
          <a:prstGeom prst="rect">
            <a:avLst/>
          </a:prstGeom>
          <a:solidFill>
            <a:srgbClr val="D6DB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18"/>
          <p:cNvSpPr/>
          <p:nvPr/>
        </p:nvSpPr>
        <p:spPr>
          <a:xfrm>
            <a:off x="6536266" y="1461912"/>
            <a:ext cx="1111956" cy="496655"/>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18"/>
          <p:cNvSpPr/>
          <p:nvPr/>
        </p:nvSpPr>
        <p:spPr>
          <a:xfrm>
            <a:off x="8091312" y="1960465"/>
            <a:ext cx="1111956" cy="474189"/>
          </a:xfrm>
          <a:prstGeom prst="rect">
            <a:avLst/>
          </a:prstGeom>
          <a:solidFill>
            <a:srgbClr val="D6DB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18"/>
          <p:cNvSpPr/>
          <p:nvPr/>
        </p:nvSpPr>
        <p:spPr>
          <a:xfrm>
            <a:off x="8091312" y="1463810"/>
            <a:ext cx="1111956" cy="496655"/>
          </a:xfrm>
          <a:prstGeom prst="rect">
            <a:avLst/>
          </a:prstGeom>
          <a:solidFill>
            <a:srgbClr val="0030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18"/>
          <p:cNvSpPr txBox="1"/>
          <p:nvPr/>
        </p:nvSpPr>
        <p:spPr>
          <a:xfrm>
            <a:off x="6745032" y="4423347"/>
            <a:ext cx="4482411"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Roboto"/>
                <a:ea typeface="Roboto"/>
                <a:cs typeface="Roboto"/>
                <a:sym typeface="Roboto"/>
              </a:rPr>
              <a:t>Stacked chart layout should only utilize three color options, Gold, Navy, and PiMile. Gold and Navy being used for the top title bar, while Pi Mile as the content block.</a:t>
            </a:r>
            <a:endParaRPr/>
          </a:p>
        </p:txBody>
      </p:sp>
      <p:sp>
        <p:nvSpPr>
          <p:cNvPr id="307" name="Google Shape;307;p18"/>
          <p:cNvSpPr/>
          <p:nvPr/>
        </p:nvSpPr>
        <p:spPr>
          <a:xfrm>
            <a:off x="6536266" y="4519335"/>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18"/>
          <p:cNvSpPr txBox="1"/>
          <p:nvPr/>
        </p:nvSpPr>
        <p:spPr>
          <a:xfrm>
            <a:off x="6745032" y="5367276"/>
            <a:ext cx="448241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Roboto"/>
                <a:ea typeface="Roboto"/>
                <a:cs typeface="Roboto"/>
                <a:sym typeface="Roboto"/>
              </a:rPr>
              <a:t>Text size for Title should be 2pts larger than the content below it. </a:t>
            </a:r>
            <a:endParaRPr/>
          </a:p>
        </p:txBody>
      </p:sp>
      <p:sp>
        <p:nvSpPr>
          <p:cNvPr id="309" name="Google Shape;309;p18"/>
          <p:cNvSpPr/>
          <p:nvPr/>
        </p:nvSpPr>
        <p:spPr>
          <a:xfrm>
            <a:off x="6536266" y="5463264"/>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18"/>
          <p:cNvSpPr txBox="1"/>
          <p:nvPr/>
        </p:nvSpPr>
        <p:spPr>
          <a:xfrm>
            <a:off x="6536266" y="1982190"/>
            <a:ext cx="11119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000000"/>
                </a:solidFill>
                <a:latin typeface="Roboto"/>
                <a:ea typeface="Roboto"/>
                <a:cs typeface="Roboto"/>
                <a:sym typeface="Roboto"/>
              </a:rPr>
              <a:t>Content</a:t>
            </a:r>
            <a:endParaRPr sz="1800">
              <a:solidFill>
                <a:schemeClr val="dk1"/>
              </a:solidFill>
              <a:latin typeface="Roboto"/>
              <a:ea typeface="Roboto"/>
              <a:cs typeface="Roboto"/>
              <a:sym typeface="Roboto"/>
            </a:endParaRPr>
          </a:p>
        </p:txBody>
      </p:sp>
      <p:sp>
        <p:nvSpPr>
          <p:cNvPr id="311" name="Google Shape;311;p18"/>
          <p:cNvSpPr txBox="1"/>
          <p:nvPr/>
        </p:nvSpPr>
        <p:spPr>
          <a:xfrm>
            <a:off x="6536266" y="1535706"/>
            <a:ext cx="111195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0">
                <a:solidFill>
                  <a:srgbClr val="000000"/>
                </a:solidFill>
                <a:latin typeface="Roboto Slab"/>
                <a:ea typeface="Roboto Slab"/>
                <a:cs typeface="Roboto Slab"/>
                <a:sym typeface="Roboto Slab"/>
              </a:rPr>
              <a:t>Title</a:t>
            </a:r>
            <a:endParaRPr sz="2000">
              <a:solidFill>
                <a:schemeClr val="dk1"/>
              </a:solidFill>
              <a:latin typeface="Roboto Slab"/>
              <a:ea typeface="Roboto Slab"/>
              <a:cs typeface="Roboto Slab"/>
              <a:sym typeface="Roboto Slab"/>
            </a:endParaRPr>
          </a:p>
        </p:txBody>
      </p:sp>
      <p:sp>
        <p:nvSpPr>
          <p:cNvPr id="312" name="Google Shape;312;p18"/>
          <p:cNvSpPr txBox="1"/>
          <p:nvPr/>
        </p:nvSpPr>
        <p:spPr>
          <a:xfrm>
            <a:off x="8108244" y="1982190"/>
            <a:ext cx="11119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000000"/>
                </a:solidFill>
                <a:latin typeface="Roboto"/>
                <a:ea typeface="Roboto"/>
                <a:cs typeface="Roboto"/>
                <a:sym typeface="Roboto"/>
              </a:rPr>
              <a:t>Content</a:t>
            </a:r>
            <a:endParaRPr sz="1800">
              <a:solidFill>
                <a:schemeClr val="dk1"/>
              </a:solidFill>
              <a:latin typeface="Roboto"/>
              <a:ea typeface="Roboto"/>
              <a:cs typeface="Roboto"/>
              <a:sym typeface="Roboto"/>
            </a:endParaRPr>
          </a:p>
        </p:txBody>
      </p:sp>
      <p:sp>
        <p:nvSpPr>
          <p:cNvPr id="313" name="Google Shape;313;p18"/>
          <p:cNvSpPr txBox="1"/>
          <p:nvPr/>
        </p:nvSpPr>
        <p:spPr>
          <a:xfrm>
            <a:off x="8108244" y="1535706"/>
            <a:ext cx="111195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0">
                <a:solidFill>
                  <a:schemeClr val="lt1"/>
                </a:solidFill>
                <a:latin typeface="Roboto Slab"/>
                <a:ea typeface="Roboto Slab"/>
                <a:cs typeface="Roboto Slab"/>
                <a:sym typeface="Roboto Slab"/>
              </a:rPr>
              <a:t>Title</a:t>
            </a:r>
            <a:endParaRPr sz="2000">
              <a:solidFill>
                <a:schemeClr val="lt1"/>
              </a:solidFill>
              <a:latin typeface="Roboto Slab"/>
              <a:ea typeface="Roboto Slab"/>
              <a:cs typeface="Roboto Slab"/>
              <a:sym typeface="Roboto Slab"/>
            </a:endParaRPr>
          </a:p>
        </p:txBody>
      </p:sp>
      <p:sp>
        <p:nvSpPr>
          <p:cNvPr id="314" name="Google Shape;314;p18"/>
          <p:cNvSpPr/>
          <p:nvPr/>
        </p:nvSpPr>
        <p:spPr>
          <a:xfrm>
            <a:off x="6536266" y="3429798"/>
            <a:ext cx="1111956" cy="474189"/>
          </a:xfrm>
          <a:prstGeom prst="rect">
            <a:avLst/>
          </a:prstGeom>
          <a:solidFill>
            <a:srgbClr val="D6DB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18"/>
          <p:cNvSpPr/>
          <p:nvPr/>
        </p:nvSpPr>
        <p:spPr>
          <a:xfrm>
            <a:off x="6536266" y="2933143"/>
            <a:ext cx="1111956" cy="496655"/>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18"/>
          <p:cNvSpPr/>
          <p:nvPr/>
        </p:nvSpPr>
        <p:spPr>
          <a:xfrm>
            <a:off x="8091312" y="3431696"/>
            <a:ext cx="1111956" cy="474189"/>
          </a:xfrm>
          <a:prstGeom prst="rect">
            <a:avLst/>
          </a:prstGeom>
          <a:solidFill>
            <a:srgbClr val="D6DB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18"/>
          <p:cNvSpPr/>
          <p:nvPr/>
        </p:nvSpPr>
        <p:spPr>
          <a:xfrm>
            <a:off x="8091312" y="2935041"/>
            <a:ext cx="1111956" cy="496655"/>
          </a:xfrm>
          <a:prstGeom prst="rect">
            <a:avLst/>
          </a:prstGeom>
          <a:solidFill>
            <a:srgbClr val="0030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18"/>
          <p:cNvSpPr txBox="1"/>
          <p:nvPr/>
        </p:nvSpPr>
        <p:spPr>
          <a:xfrm>
            <a:off x="6536266" y="3453421"/>
            <a:ext cx="11119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000000"/>
                </a:solidFill>
                <a:latin typeface="Roboto"/>
                <a:ea typeface="Roboto"/>
                <a:cs typeface="Roboto"/>
                <a:sym typeface="Roboto"/>
              </a:rPr>
              <a:t>Content</a:t>
            </a:r>
            <a:endParaRPr sz="1800">
              <a:solidFill>
                <a:schemeClr val="dk1"/>
              </a:solidFill>
              <a:latin typeface="Roboto"/>
              <a:ea typeface="Roboto"/>
              <a:cs typeface="Roboto"/>
              <a:sym typeface="Roboto"/>
            </a:endParaRPr>
          </a:p>
        </p:txBody>
      </p:sp>
      <p:sp>
        <p:nvSpPr>
          <p:cNvPr id="319" name="Google Shape;319;p18"/>
          <p:cNvSpPr txBox="1"/>
          <p:nvPr/>
        </p:nvSpPr>
        <p:spPr>
          <a:xfrm>
            <a:off x="6536266" y="3006937"/>
            <a:ext cx="111195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0">
                <a:solidFill>
                  <a:srgbClr val="000000"/>
                </a:solidFill>
                <a:latin typeface="Roboto Slab"/>
                <a:ea typeface="Roboto Slab"/>
                <a:cs typeface="Roboto Slab"/>
                <a:sym typeface="Roboto Slab"/>
              </a:rPr>
              <a:t>Title</a:t>
            </a:r>
            <a:endParaRPr sz="2000">
              <a:solidFill>
                <a:schemeClr val="dk1"/>
              </a:solidFill>
              <a:latin typeface="Roboto Slab"/>
              <a:ea typeface="Roboto Slab"/>
              <a:cs typeface="Roboto Slab"/>
              <a:sym typeface="Roboto Slab"/>
            </a:endParaRPr>
          </a:p>
        </p:txBody>
      </p:sp>
      <p:sp>
        <p:nvSpPr>
          <p:cNvPr id="320" name="Google Shape;320;p18"/>
          <p:cNvSpPr txBox="1"/>
          <p:nvPr/>
        </p:nvSpPr>
        <p:spPr>
          <a:xfrm>
            <a:off x="8108244" y="3453421"/>
            <a:ext cx="11119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000000"/>
                </a:solidFill>
                <a:latin typeface="Roboto"/>
                <a:ea typeface="Roboto"/>
                <a:cs typeface="Roboto"/>
                <a:sym typeface="Roboto"/>
              </a:rPr>
              <a:t>Content</a:t>
            </a:r>
            <a:endParaRPr sz="1800">
              <a:solidFill>
                <a:schemeClr val="dk1"/>
              </a:solidFill>
              <a:latin typeface="Roboto"/>
              <a:ea typeface="Roboto"/>
              <a:cs typeface="Roboto"/>
              <a:sym typeface="Roboto"/>
            </a:endParaRPr>
          </a:p>
        </p:txBody>
      </p:sp>
      <p:sp>
        <p:nvSpPr>
          <p:cNvPr id="321" name="Google Shape;321;p18"/>
          <p:cNvSpPr txBox="1"/>
          <p:nvPr/>
        </p:nvSpPr>
        <p:spPr>
          <a:xfrm>
            <a:off x="8108244" y="3006937"/>
            <a:ext cx="111195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0">
                <a:solidFill>
                  <a:schemeClr val="lt1"/>
                </a:solidFill>
                <a:latin typeface="Roboto Slab"/>
                <a:ea typeface="Roboto Slab"/>
                <a:cs typeface="Roboto Slab"/>
                <a:sym typeface="Roboto Slab"/>
              </a:rPr>
              <a:t>Title</a:t>
            </a:r>
            <a:endParaRPr sz="2000">
              <a:solidFill>
                <a:schemeClr val="lt1"/>
              </a:solidFill>
              <a:latin typeface="Roboto Slab"/>
              <a:ea typeface="Roboto Slab"/>
              <a:cs typeface="Roboto Slab"/>
              <a:sym typeface="Roboto Slab"/>
            </a:endParaRPr>
          </a:p>
        </p:txBody>
      </p:sp>
      <p:sp>
        <p:nvSpPr>
          <p:cNvPr id="322" name="Google Shape;322;p18"/>
          <p:cNvSpPr txBox="1"/>
          <p:nvPr/>
        </p:nvSpPr>
        <p:spPr>
          <a:xfrm>
            <a:off x="9843835" y="3086721"/>
            <a:ext cx="1879680"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Roboto"/>
                <a:ea typeface="Roboto"/>
                <a:cs typeface="Roboto"/>
                <a:sym typeface="Roboto"/>
              </a:rPr>
              <a:t>Linking charts based on context with the use of a dashed line.</a:t>
            </a:r>
            <a:endParaRPr/>
          </a:p>
        </p:txBody>
      </p:sp>
      <p:sp>
        <p:nvSpPr>
          <p:cNvPr id="323" name="Google Shape;323;p18"/>
          <p:cNvSpPr/>
          <p:nvPr/>
        </p:nvSpPr>
        <p:spPr>
          <a:xfrm>
            <a:off x="9635069" y="3182728"/>
            <a:ext cx="132867" cy="132867"/>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18"/>
          <p:cNvSpPr/>
          <p:nvPr/>
        </p:nvSpPr>
        <p:spPr>
          <a:xfrm>
            <a:off x="6327422" y="2737557"/>
            <a:ext cx="5483578" cy="1399908"/>
          </a:xfrm>
          <a:prstGeom prst="rect">
            <a:avLst/>
          </a:prstGeom>
          <a:noFill/>
          <a:ln w="12700" cap="flat" cmpd="sng">
            <a:solidFill>
              <a:srgbClr val="B3A3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5" name="Google Shape;325;p18"/>
          <p:cNvCxnSpPr/>
          <p:nvPr/>
        </p:nvCxnSpPr>
        <p:spPr>
          <a:xfrm>
            <a:off x="7648222" y="3429000"/>
            <a:ext cx="443090" cy="0"/>
          </a:xfrm>
          <a:prstGeom prst="straightConnector1">
            <a:avLst/>
          </a:prstGeom>
          <a:noFill/>
          <a:ln w="25400" cap="flat" cmpd="sng">
            <a:solidFill>
              <a:schemeClr val="dk1"/>
            </a:solidFill>
            <a:prstDash val="dash"/>
            <a:miter lim="800000"/>
            <a:headEnd type="none" w="sm" len="sm"/>
            <a:tailEnd type="none" w="sm" len="sm"/>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9"/>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Additional Chart Layouts Examples</a:t>
            </a:r>
            <a:endParaRPr/>
          </a:p>
        </p:txBody>
      </p:sp>
      <p:sp>
        <p:nvSpPr>
          <p:cNvPr id="331" name="Google Shape;331;p19"/>
          <p:cNvSpPr/>
          <p:nvPr/>
        </p:nvSpPr>
        <p:spPr>
          <a:xfrm>
            <a:off x="1617091" y="2274220"/>
            <a:ext cx="2695690" cy="3228678"/>
          </a:xfrm>
          <a:prstGeom prst="rect">
            <a:avLst/>
          </a:prstGeom>
          <a:solidFill>
            <a:srgbClr val="D6DB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19"/>
          <p:cNvSpPr/>
          <p:nvPr/>
        </p:nvSpPr>
        <p:spPr>
          <a:xfrm>
            <a:off x="1617091" y="1777565"/>
            <a:ext cx="2695689" cy="552285"/>
          </a:xfrm>
          <a:prstGeom prst="rect">
            <a:avLst/>
          </a:prstGeom>
          <a:solidFill>
            <a:srgbClr val="B3A3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19"/>
          <p:cNvSpPr txBox="1"/>
          <p:nvPr/>
        </p:nvSpPr>
        <p:spPr>
          <a:xfrm>
            <a:off x="1845738" y="2474035"/>
            <a:ext cx="2299049" cy="2462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000000"/>
                </a:solidFill>
                <a:latin typeface="Roboto"/>
                <a:ea typeface="Roboto"/>
                <a:cs typeface="Roboto"/>
                <a:sym typeface="Roboto"/>
              </a:rPr>
              <a:t>Phasellus hendrerit facilisis nisi eget consequat. Donec vitae nunc risus. In eu augue aliquam, imperdiet est et, accumsan ante. Integer et vestibulum quam, nec varius urna. Pellentesque in ornare massa. Proin lobortis leo non lectus aliquam venenatis.</a:t>
            </a:r>
            <a:endParaRPr sz="1400">
              <a:solidFill>
                <a:schemeClr val="dk1"/>
              </a:solidFill>
              <a:latin typeface="Roboto"/>
              <a:ea typeface="Roboto"/>
              <a:cs typeface="Roboto"/>
              <a:sym typeface="Roboto"/>
            </a:endParaRPr>
          </a:p>
        </p:txBody>
      </p:sp>
      <p:sp>
        <p:nvSpPr>
          <p:cNvPr id="334" name="Google Shape;334;p19"/>
          <p:cNvSpPr txBox="1"/>
          <p:nvPr/>
        </p:nvSpPr>
        <p:spPr>
          <a:xfrm>
            <a:off x="1845738" y="1891399"/>
            <a:ext cx="2167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000000"/>
                </a:solidFill>
                <a:latin typeface="Roboto Slab"/>
                <a:ea typeface="Roboto Slab"/>
                <a:cs typeface="Roboto Slab"/>
                <a:sym typeface="Roboto Slab"/>
              </a:rPr>
              <a:t>Title Goes Here</a:t>
            </a:r>
            <a:endParaRPr sz="1800" b="1">
              <a:solidFill>
                <a:schemeClr val="dk1"/>
              </a:solidFill>
              <a:latin typeface="Roboto Slab"/>
              <a:ea typeface="Roboto Slab"/>
              <a:cs typeface="Roboto Slab"/>
              <a:sym typeface="Roboto Slab"/>
            </a:endParaRPr>
          </a:p>
        </p:txBody>
      </p:sp>
      <p:sp>
        <p:nvSpPr>
          <p:cNvPr id="335" name="Google Shape;335;p19"/>
          <p:cNvSpPr/>
          <p:nvPr/>
        </p:nvSpPr>
        <p:spPr>
          <a:xfrm>
            <a:off x="4579354" y="2274220"/>
            <a:ext cx="2695690" cy="3228678"/>
          </a:xfrm>
          <a:prstGeom prst="rect">
            <a:avLst/>
          </a:prstGeom>
          <a:solidFill>
            <a:srgbClr val="D6DB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19"/>
          <p:cNvSpPr/>
          <p:nvPr/>
        </p:nvSpPr>
        <p:spPr>
          <a:xfrm>
            <a:off x="4579354" y="1777565"/>
            <a:ext cx="2695689" cy="55228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19"/>
          <p:cNvSpPr txBox="1"/>
          <p:nvPr/>
        </p:nvSpPr>
        <p:spPr>
          <a:xfrm>
            <a:off x="4763038" y="2474035"/>
            <a:ext cx="2299049" cy="2462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000000"/>
                </a:solidFill>
                <a:latin typeface="Roboto"/>
                <a:ea typeface="Roboto"/>
                <a:cs typeface="Roboto"/>
                <a:sym typeface="Roboto"/>
              </a:rPr>
              <a:t>Phasellus hendrerit facilisis nisi eget consequat. Donec vitae nunc risus. In eu augue aliquam, imperdiet est et, accumsan ante. Integer et vestibulum quam, nec varius urna. Pellentesque in ornare massa. Proin lobortis leo non lectus aliquam venenatis.</a:t>
            </a:r>
            <a:endParaRPr sz="1400">
              <a:solidFill>
                <a:schemeClr val="dk1"/>
              </a:solidFill>
              <a:latin typeface="Roboto"/>
              <a:ea typeface="Roboto"/>
              <a:cs typeface="Roboto"/>
              <a:sym typeface="Roboto"/>
            </a:endParaRPr>
          </a:p>
        </p:txBody>
      </p:sp>
      <p:sp>
        <p:nvSpPr>
          <p:cNvPr id="338" name="Google Shape;338;p19"/>
          <p:cNvSpPr/>
          <p:nvPr/>
        </p:nvSpPr>
        <p:spPr>
          <a:xfrm>
            <a:off x="7541616" y="2264311"/>
            <a:ext cx="2695690" cy="3228678"/>
          </a:xfrm>
          <a:prstGeom prst="rect">
            <a:avLst/>
          </a:prstGeom>
          <a:solidFill>
            <a:srgbClr val="D6DB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19"/>
          <p:cNvSpPr/>
          <p:nvPr/>
        </p:nvSpPr>
        <p:spPr>
          <a:xfrm>
            <a:off x="7541616" y="1776804"/>
            <a:ext cx="2695689" cy="55228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0" name="Google Shape;340;p19"/>
          <p:cNvSpPr txBox="1"/>
          <p:nvPr/>
        </p:nvSpPr>
        <p:spPr>
          <a:xfrm>
            <a:off x="7725300" y="2464126"/>
            <a:ext cx="2299049" cy="2462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000000"/>
                </a:solidFill>
                <a:latin typeface="Roboto"/>
                <a:ea typeface="Roboto"/>
                <a:cs typeface="Roboto"/>
                <a:sym typeface="Roboto"/>
              </a:rPr>
              <a:t>Phasellus hendrerit facilisis nisi eget consequat. Donec vitae nunc risus. In eu augue aliquam, imperdiet est et, accumsan ante. Integer et vestibulum quam, nec varius urna. Pellentesque in ornare massa. Proin lobortis leo non lectus aliquam venenatis.</a:t>
            </a:r>
            <a:endParaRPr sz="1400">
              <a:solidFill>
                <a:schemeClr val="dk1"/>
              </a:solidFill>
              <a:latin typeface="Roboto"/>
              <a:ea typeface="Roboto"/>
              <a:cs typeface="Roboto"/>
              <a:sym typeface="Roboto"/>
            </a:endParaRPr>
          </a:p>
        </p:txBody>
      </p:sp>
      <p:sp>
        <p:nvSpPr>
          <p:cNvPr id="341" name="Google Shape;341;p19"/>
          <p:cNvSpPr txBox="1"/>
          <p:nvPr/>
        </p:nvSpPr>
        <p:spPr>
          <a:xfrm>
            <a:off x="4763038" y="1902686"/>
            <a:ext cx="2167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lt1"/>
                </a:solidFill>
                <a:latin typeface="Roboto Slab"/>
                <a:ea typeface="Roboto Slab"/>
                <a:cs typeface="Roboto Slab"/>
                <a:sym typeface="Roboto Slab"/>
              </a:rPr>
              <a:t>Title Goes Here</a:t>
            </a:r>
            <a:endParaRPr sz="1800" b="1">
              <a:solidFill>
                <a:schemeClr val="lt1"/>
              </a:solidFill>
              <a:latin typeface="Roboto Slab"/>
              <a:ea typeface="Roboto Slab"/>
              <a:cs typeface="Roboto Slab"/>
              <a:sym typeface="Roboto Slab"/>
            </a:endParaRPr>
          </a:p>
        </p:txBody>
      </p:sp>
      <p:sp>
        <p:nvSpPr>
          <p:cNvPr id="342" name="Google Shape;342;p19"/>
          <p:cNvSpPr txBox="1"/>
          <p:nvPr/>
        </p:nvSpPr>
        <p:spPr>
          <a:xfrm>
            <a:off x="7725300" y="1887986"/>
            <a:ext cx="2167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dk1"/>
                </a:solidFill>
                <a:latin typeface="Roboto Slab"/>
                <a:ea typeface="Roboto Slab"/>
                <a:cs typeface="Roboto Slab"/>
                <a:sym typeface="Roboto Slab"/>
              </a:rPr>
              <a:t>Title Goes Here</a:t>
            </a:r>
            <a:endParaRPr sz="1800" b="1">
              <a:solidFill>
                <a:schemeClr val="dk1"/>
              </a:solidFill>
              <a:latin typeface="Roboto Slab"/>
              <a:ea typeface="Roboto Slab"/>
              <a:cs typeface="Roboto Slab"/>
              <a:sym typeface="Roboto Slab"/>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6"/>
        <p:cNvGrpSpPr/>
        <p:nvPr/>
      </p:nvGrpSpPr>
      <p:grpSpPr>
        <a:xfrm>
          <a:off x="0" y="0"/>
          <a:ext cx="0" cy="0"/>
          <a:chOff x="0" y="0"/>
          <a:chExt cx="0" cy="0"/>
        </a:xfrm>
      </p:grpSpPr>
      <p:sp>
        <p:nvSpPr>
          <p:cNvPr id="347" name="Google Shape;347;p20"/>
          <p:cNvSpPr txBox="1">
            <a:spLocks noGrp="1"/>
          </p:cNvSpPr>
          <p:nvPr>
            <p:ph type="title"/>
          </p:nvPr>
        </p:nvSpPr>
        <p:spPr>
          <a:xfrm>
            <a:off x="1642654" y="1948985"/>
            <a:ext cx="8906692" cy="296002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6000"/>
              <a:buFont typeface="Roboto"/>
              <a:buNone/>
            </a:pPr>
            <a:r>
              <a:rPr lang="en-US"/>
              <a:t>Icons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Icons</a:t>
            </a:r>
            <a:endParaRPr/>
          </a:p>
        </p:txBody>
      </p:sp>
      <p:pic>
        <p:nvPicPr>
          <p:cNvPr id="353" name="Google Shape;353;p21" descr="Artificial Intelligence with solid fill"/>
          <p:cNvPicPr preferRelativeResize="0"/>
          <p:nvPr/>
        </p:nvPicPr>
        <p:blipFill rotWithShape="1">
          <a:blip r:embed="rId3">
            <a:alphaModFix/>
          </a:blip>
          <a:srcRect/>
          <a:stretch/>
        </p:blipFill>
        <p:spPr>
          <a:xfrm>
            <a:off x="9646231" y="1709817"/>
            <a:ext cx="914400" cy="914400"/>
          </a:xfrm>
          <a:prstGeom prst="rect">
            <a:avLst/>
          </a:prstGeom>
          <a:noFill/>
          <a:ln>
            <a:noFill/>
          </a:ln>
        </p:spPr>
      </p:pic>
      <p:pic>
        <p:nvPicPr>
          <p:cNvPr id="354" name="Google Shape;354;p21" descr="Bar chart with solid fill"/>
          <p:cNvPicPr preferRelativeResize="0"/>
          <p:nvPr/>
        </p:nvPicPr>
        <p:blipFill rotWithShape="1">
          <a:blip r:embed="rId4">
            <a:alphaModFix/>
          </a:blip>
          <a:srcRect/>
          <a:stretch/>
        </p:blipFill>
        <p:spPr>
          <a:xfrm>
            <a:off x="6381469" y="1709817"/>
            <a:ext cx="914400" cy="914400"/>
          </a:xfrm>
          <a:prstGeom prst="rect">
            <a:avLst/>
          </a:prstGeom>
          <a:noFill/>
          <a:ln>
            <a:noFill/>
          </a:ln>
        </p:spPr>
      </p:pic>
      <p:pic>
        <p:nvPicPr>
          <p:cNvPr id="355" name="Google Shape;355;p21" descr="Chemicals with solid fill"/>
          <p:cNvPicPr preferRelativeResize="0"/>
          <p:nvPr/>
        </p:nvPicPr>
        <p:blipFill rotWithShape="1">
          <a:blip r:embed="rId5">
            <a:alphaModFix/>
          </a:blip>
          <a:srcRect/>
          <a:stretch/>
        </p:blipFill>
        <p:spPr>
          <a:xfrm>
            <a:off x="3107687" y="1709817"/>
            <a:ext cx="914400" cy="914400"/>
          </a:xfrm>
          <a:prstGeom prst="rect">
            <a:avLst/>
          </a:prstGeom>
          <a:noFill/>
          <a:ln>
            <a:noFill/>
          </a:ln>
        </p:spPr>
      </p:pic>
      <p:pic>
        <p:nvPicPr>
          <p:cNvPr id="356" name="Google Shape;356;p21" descr="Chemicals with solid fill"/>
          <p:cNvPicPr preferRelativeResize="0"/>
          <p:nvPr/>
        </p:nvPicPr>
        <p:blipFill rotWithShape="1">
          <a:blip r:embed="rId6">
            <a:alphaModFix/>
          </a:blip>
          <a:srcRect/>
          <a:stretch/>
        </p:blipFill>
        <p:spPr>
          <a:xfrm>
            <a:off x="8013850" y="1709817"/>
            <a:ext cx="914400" cy="914400"/>
          </a:xfrm>
          <a:prstGeom prst="rect">
            <a:avLst/>
          </a:prstGeom>
          <a:noFill/>
          <a:ln>
            <a:noFill/>
          </a:ln>
        </p:spPr>
      </p:pic>
      <p:pic>
        <p:nvPicPr>
          <p:cNvPr id="357" name="Google Shape;357;p21" descr="Clipboard Checked with solid fill"/>
          <p:cNvPicPr preferRelativeResize="0"/>
          <p:nvPr/>
        </p:nvPicPr>
        <p:blipFill rotWithShape="1">
          <a:blip r:embed="rId7">
            <a:alphaModFix/>
          </a:blip>
          <a:srcRect/>
          <a:stretch/>
        </p:blipFill>
        <p:spPr>
          <a:xfrm>
            <a:off x="4744578" y="1709817"/>
            <a:ext cx="914400" cy="914400"/>
          </a:xfrm>
          <a:prstGeom prst="rect">
            <a:avLst/>
          </a:prstGeom>
          <a:noFill/>
          <a:ln>
            <a:noFill/>
          </a:ln>
        </p:spPr>
      </p:pic>
      <p:pic>
        <p:nvPicPr>
          <p:cNvPr id="358" name="Google Shape;358;p21" descr="Connected with solid fill"/>
          <p:cNvPicPr preferRelativeResize="0"/>
          <p:nvPr/>
        </p:nvPicPr>
        <p:blipFill rotWithShape="1">
          <a:blip r:embed="rId8">
            <a:alphaModFix/>
          </a:blip>
          <a:srcRect/>
          <a:stretch/>
        </p:blipFill>
        <p:spPr>
          <a:xfrm>
            <a:off x="1754711" y="1709817"/>
            <a:ext cx="914400" cy="914400"/>
          </a:xfrm>
          <a:prstGeom prst="rect">
            <a:avLst/>
          </a:prstGeom>
          <a:noFill/>
          <a:ln>
            <a:noFill/>
          </a:ln>
        </p:spPr>
      </p:pic>
      <p:sp>
        <p:nvSpPr>
          <p:cNvPr id="359" name="Google Shape;359;p21"/>
          <p:cNvSpPr txBox="1"/>
          <p:nvPr/>
        </p:nvSpPr>
        <p:spPr>
          <a:xfrm>
            <a:off x="3606315" y="3285618"/>
            <a:ext cx="5109635"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Arial"/>
                <a:ea typeface="Arial"/>
                <a:cs typeface="Arial"/>
                <a:sym typeface="Arial"/>
              </a:rPr>
              <a:t>Icons should only be used as a visual representation of an action or idea. Icons can be located under </a:t>
            </a:r>
            <a:r>
              <a:rPr lang="en-US" sz="1400" b="1" i="1" u="sng">
                <a:solidFill>
                  <a:schemeClr val="dk1"/>
                </a:solidFill>
                <a:latin typeface="Arial"/>
                <a:ea typeface="Arial"/>
                <a:cs typeface="Arial"/>
                <a:sym typeface="Arial"/>
              </a:rPr>
              <a:t>Insert</a:t>
            </a:r>
            <a:r>
              <a:rPr lang="en-US" sz="1400" b="1" i="1">
                <a:solidFill>
                  <a:schemeClr val="dk1"/>
                </a:solidFill>
                <a:latin typeface="Arial"/>
                <a:ea typeface="Arial"/>
                <a:cs typeface="Arial"/>
                <a:sym typeface="Arial"/>
              </a:rPr>
              <a:t> </a:t>
            </a:r>
            <a:r>
              <a:rPr lang="en-US" sz="1400" i="1">
                <a:solidFill>
                  <a:schemeClr val="dk1"/>
                </a:solidFill>
                <a:latin typeface="Arial"/>
                <a:ea typeface="Arial"/>
                <a:cs typeface="Arial"/>
                <a:sym typeface="Arial"/>
              </a:rPr>
              <a:t>in PPT. There you will find a variety of icons to choose from. Color options for icons can vary based on use but staying within Georgia Tech’s brand should be key.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2"/>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a:t>Icon Use Examples </a:t>
            </a:r>
            <a:endParaRPr/>
          </a:p>
        </p:txBody>
      </p:sp>
      <p:sp>
        <p:nvSpPr>
          <p:cNvPr id="365" name="Google Shape;365;p22"/>
          <p:cNvSpPr txBox="1"/>
          <p:nvPr/>
        </p:nvSpPr>
        <p:spPr>
          <a:xfrm>
            <a:off x="2418693" y="2361959"/>
            <a:ext cx="327090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000000"/>
                </a:solidFill>
                <a:latin typeface="Roboto"/>
                <a:ea typeface="Roboto"/>
                <a:cs typeface="Roboto"/>
                <a:sym typeface="Roboto"/>
              </a:rPr>
              <a:t>Phasellus hendrerit facilisis nisi eget consequat. Donec vitae nunc risus. In eu augue aliquam, imperdiet est et, accumsan ante.</a:t>
            </a:r>
            <a:endParaRPr sz="1400">
              <a:solidFill>
                <a:schemeClr val="dk1"/>
              </a:solidFill>
              <a:latin typeface="Roboto"/>
              <a:ea typeface="Roboto"/>
              <a:cs typeface="Roboto"/>
              <a:sym typeface="Roboto"/>
            </a:endParaRPr>
          </a:p>
        </p:txBody>
      </p:sp>
      <p:sp>
        <p:nvSpPr>
          <p:cNvPr id="366" name="Google Shape;366;p22"/>
          <p:cNvSpPr txBox="1"/>
          <p:nvPr/>
        </p:nvSpPr>
        <p:spPr>
          <a:xfrm>
            <a:off x="1501427" y="1672079"/>
            <a:ext cx="40188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0">
                <a:solidFill>
                  <a:srgbClr val="000000"/>
                </a:solidFill>
                <a:latin typeface="Roboto Slab"/>
                <a:ea typeface="Roboto Slab"/>
                <a:cs typeface="Roboto Slab"/>
                <a:sym typeface="Roboto Slab"/>
              </a:rPr>
              <a:t>Title Goes Here</a:t>
            </a:r>
            <a:endParaRPr sz="2400">
              <a:solidFill>
                <a:schemeClr val="dk1"/>
              </a:solidFill>
              <a:latin typeface="Roboto Slab"/>
              <a:ea typeface="Roboto Slab"/>
              <a:cs typeface="Roboto Slab"/>
              <a:sym typeface="Roboto Slab"/>
            </a:endParaRPr>
          </a:p>
        </p:txBody>
      </p:sp>
      <p:sp>
        <p:nvSpPr>
          <p:cNvPr id="367" name="Google Shape;367;p22"/>
          <p:cNvSpPr txBox="1"/>
          <p:nvPr/>
        </p:nvSpPr>
        <p:spPr>
          <a:xfrm>
            <a:off x="6502404" y="1891399"/>
            <a:ext cx="2167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lt1"/>
                </a:solidFill>
                <a:latin typeface="Open Sans"/>
                <a:ea typeface="Open Sans"/>
                <a:cs typeface="Open Sans"/>
                <a:sym typeface="Open Sans"/>
              </a:rPr>
              <a:t>Title Goes Here</a:t>
            </a:r>
            <a:endParaRPr sz="1800" b="1">
              <a:solidFill>
                <a:schemeClr val="lt1"/>
              </a:solidFill>
              <a:latin typeface="Arial"/>
              <a:ea typeface="Arial"/>
              <a:cs typeface="Arial"/>
              <a:sym typeface="Arial"/>
            </a:endParaRPr>
          </a:p>
        </p:txBody>
      </p:sp>
      <p:pic>
        <p:nvPicPr>
          <p:cNvPr id="368" name="Google Shape;368;p22" descr="Bar chart with solid fill"/>
          <p:cNvPicPr preferRelativeResize="0"/>
          <p:nvPr/>
        </p:nvPicPr>
        <p:blipFill rotWithShape="1">
          <a:blip r:embed="rId3">
            <a:alphaModFix/>
          </a:blip>
          <a:srcRect/>
          <a:stretch/>
        </p:blipFill>
        <p:spPr>
          <a:xfrm>
            <a:off x="6217328" y="2337567"/>
            <a:ext cx="719695" cy="719695"/>
          </a:xfrm>
          <a:prstGeom prst="rect">
            <a:avLst/>
          </a:prstGeom>
          <a:noFill/>
          <a:ln>
            <a:noFill/>
          </a:ln>
        </p:spPr>
      </p:pic>
      <p:pic>
        <p:nvPicPr>
          <p:cNvPr id="369" name="Google Shape;369;p22" descr="Chemicals with solid fill"/>
          <p:cNvPicPr preferRelativeResize="0"/>
          <p:nvPr/>
        </p:nvPicPr>
        <p:blipFill rotWithShape="1">
          <a:blip r:embed="rId4">
            <a:alphaModFix/>
          </a:blip>
          <a:srcRect/>
          <a:stretch/>
        </p:blipFill>
        <p:spPr>
          <a:xfrm>
            <a:off x="1574993" y="3564280"/>
            <a:ext cx="719695" cy="719695"/>
          </a:xfrm>
          <a:prstGeom prst="rect">
            <a:avLst/>
          </a:prstGeom>
          <a:noFill/>
          <a:ln>
            <a:noFill/>
          </a:ln>
        </p:spPr>
      </p:pic>
      <p:pic>
        <p:nvPicPr>
          <p:cNvPr id="370" name="Google Shape;370;p22" descr="Chemicals with solid fill"/>
          <p:cNvPicPr preferRelativeResize="0"/>
          <p:nvPr/>
        </p:nvPicPr>
        <p:blipFill rotWithShape="1">
          <a:blip r:embed="rId5">
            <a:alphaModFix/>
          </a:blip>
          <a:srcRect/>
          <a:stretch/>
        </p:blipFill>
        <p:spPr>
          <a:xfrm>
            <a:off x="1574993" y="2370670"/>
            <a:ext cx="719696" cy="719696"/>
          </a:xfrm>
          <a:prstGeom prst="rect">
            <a:avLst/>
          </a:prstGeom>
          <a:noFill/>
          <a:ln>
            <a:noFill/>
          </a:ln>
        </p:spPr>
      </p:pic>
      <p:pic>
        <p:nvPicPr>
          <p:cNvPr id="371" name="Google Shape;371;p22" descr="Clipboard Checked with solid fill"/>
          <p:cNvPicPr preferRelativeResize="0"/>
          <p:nvPr/>
        </p:nvPicPr>
        <p:blipFill rotWithShape="1">
          <a:blip r:embed="rId6">
            <a:alphaModFix/>
          </a:blip>
          <a:srcRect/>
          <a:stretch/>
        </p:blipFill>
        <p:spPr>
          <a:xfrm>
            <a:off x="6217329" y="3514367"/>
            <a:ext cx="719694" cy="719694"/>
          </a:xfrm>
          <a:prstGeom prst="rect">
            <a:avLst/>
          </a:prstGeom>
          <a:noFill/>
          <a:ln>
            <a:noFill/>
          </a:ln>
        </p:spPr>
      </p:pic>
      <p:sp>
        <p:nvSpPr>
          <p:cNvPr id="372" name="Google Shape;372;p22"/>
          <p:cNvSpPr txBox="1"/>
          <p:nvPr/>
        </p:nvSpPr>
        <p:spPr>
          <a:xfrm>
            <a:off x="2418693" y="3552992"/>
            <a:ext cx="327090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000000"/>
                </a:solidFill>
                <a:latin typeface="Roboto"/>
                <a:ea typeface="Roboto"/>
                <a:cs typeface="Roboto"/>
                <a:sym typeface="Roboto"/>
              </a:rPr>
              <a:t>Phasellus hendrerit facilisis nisi eget consequat. Donec vitae nunc risus. In eu augue aliquam, imperdiet est et, accumsan ante.</a:t>
            </a:r>
            <a:endParaRPr sz="1400">
              <a:solidFill>
                <a:schemeClr val="dk1"/>
              </a:solidFill>
              <a:latin typeface="Roboto"/>
              <a:ea typeface="Roboto"/>
              <a:cs typeface="Roboto"/>
              <a:sym typeface="Roboto"/>
            </a:endParaRPr>
          </a:p>
        </p:txBody>
      </p:sp>
      <p:sp>
        <p:nvSpPr>
          <p:cNvPr id="373" name="Google Shape;373;p22"/>
          <p:cNvSpPr txBox="1"/>
          <p:nvPr/>
        </p:nvSpPr>
        <p:spPr>
          <a:xfrm>
            <a:off x="6985048" y="2337567"/>
            <a:ext cx="327090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000000"/>
                </a:solidFill>
                <a:latin typeface="Roboto"/>
                <a:ea typeface="Roboto"/>
                <a:cs typeface="Roboto"/>
                <a:sym typeface="Roboto"/>
              </a:rPr>
              <a:t>Phasellus hendrerit facilisis nisi eget consequat. Donec vitae nunc risus. In eu augue aliquam, imperdiet est et, accumsan ante.</a:t>
            </a:r>
            <a:endParaRPr sz="1400">
              <a:solidFill>
                <a:schemeClr val="dk1"/>
              </a:solidFill>
              <a:latin typeface="Roboto"/>
              <a:ea typeface="Roboto"/>
              <a:cs typeface="Roboto"/>
              <a:sym typeface="Roboto"/>
            </a:endParaRPr>
          </a:p>
        </p:txBody>
      </p:sp>
      <p:sp>
        <p:nvSpPr>
          <p:cNvPr id="374" name="Google Shape;374;p22"/>
          <p:cNvSpPr txBox="1"/>
          <p:nvPr/>
        </p:nvSpPr>
        <p:spPr>
          <a:xfrm>
            <a:off x="6985048" y="3514367"/>
            <a:ext cx="327090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000000"/>
                </a:solidFill>
                <a:latin typeface="Roboto"/>
                <a:ea typeface="Roboto"/>
                <a:cs typeface="Roboto"/>
                <a:sym typeface="Roboto"/>
              </a:rPr>
              <a:t>Phasellus hendrerit facilisis nisi eget consequat. Donec vitae nunc risus. In eu augue aliquam, imperdiet est et, accumsan ante.</a:t>
            </a:r>
            <a:endParaRPr sz="14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title"/>
          </p:nvPr>
        </p:nvSpPr>
        <p:spPr>
          <a:xfrm>
            <a:off x="381000" y="518875"/>
            <a:ext cx="5628900" cy="118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dirty="0"/>
              <a:t>Previous work and research</a:t>
            </a:r>
          </a:p>
        </p:txBody>
      </p:sp>
      <p:sp>
        <p:nvSpPr>
          <p:cNvPr id="4" name="文本框 3">
            <a:extLst>
              <a:ext uri="{FF2B5EF4-FFF2-40B4-BE49-F238E27FC236}">
                <a16:creationId xmlns:a16="http://schemas.microsoft.com/office/drawing/2014/main" id="{2A254503-8177-03A8-5644-2D2591D5523F}"/>
              </a:ext>
            </a:extLst>
          </p:cNvPr>
          <p:cNvSpPr txBox="1"/>
          <p:nvPr/>
        </p:nvSpPr>
        <p:spPr>
          <a:xfrm>
            <a:off x="689742" y="1392034"/>
            <a:ext cx="10397358" cy="4278094"/>
          </a:xfrm>
          <a:prstGeom prst="rect">
            <a:avLst/>
          </a:prstGeom>
          <a:noFill/>
        </p:spPr>
        <p:txBody>
          <a:bodyPr wrap="square">
            <a:spAutoFit/>
          </a:bodyPr>
          <a:lstStyle/>
          <a:p>
            <a:pPr rtl="0" fontAlgn="base">
              <a:spcBef>
                <a:spcPts val="0"/>
              </a:spcBef>
              <a:spcAft>
                <a:spcPts val="1200"/>
              </a:spcAft>
            </a:pPr>
            <a:r>
              <a:rPr lang="en-US" altLang="zh-CN" sz="2400" b="1" dirty="0" err="1">
                <a:solidFill>
                  <a:srgbClr val="003057"/>
                </a:solidFill>
                <a:latin typeface="Roboto"/>
                <a:ea typeface="Roboto"/>
                <a:cs typeface="Roboto"/>
                <a:sym typeface="Roboto"/>
              </a:rPr>
              <a:t>Occhipinti</a:t>
            </a:r>
            <a:r>
              <a:rPr lang="en-US" altLang="zh-CN" sz="2400" b="1" dirty="0">
                <a:solidFill>
                  <a:srgbClr val="003057"/>
                </a:solidFill>
                <a:latin typeface="Roboto"/>
                <a:ea typeface="Roboto"/>
                <a:cs typeface="Roboto"/>
                <a:sym typeface="Roboto"/>
              </a:rPr>
              <a:t> et al. (2022) </a:t>
            </a:r>
          </a:p>
          <a:p>
            <a:pPr rtl="0" fontAlgn="base">
              <a:spcBef>
                <a:spcPts val="0"/>
              </a:spcBef>
              <a:spcAft>
                <a:spcPts val="1200"/>
              </a:spcAft>
            </a:pPr>
            <a:r>
              <a:rPr lang="en-US" altLang="zh-CN" sz="2000" dirty="0">
                <a:solidFill>
                  <a:srgbClr val="0D0D0D"/>
                </a:solidFill>
                <a:highlight>
                  <a:srgbClr val="FFFFFF"/>
                </a:highlight>
                <a:latin typeface="Söhne"/>
              </a:rPr>
              <a:t>Use of traditional ML models for text classification</a:t>
            </a:r>
          </a:p>
          <a:p>
            <a:pPr rtl="0" fontAlgn="base">
              <a:spcBef>
                <a:spcPts val="0"/>
              </a:spcBef>
              <a:spcAft>
                <a:spcPts val="1200"/>
              </a:spcAft>
            </a:pPr>
            <a:r>
              <a:rPr lang="en-US" altLang="zh-CN" sz="2000" dirty="0">
                <a:solidFill>
                  <a:srgbClr val="0D0D0D"/>
                </a:solidFill>
                <a:highlight>
                  <a:srgbClr val="FFFFFF"/>
                </a:highlight>
                <a:latin typeface="Söhne"/>
              </a:rPr>
              <a:t>Achieve 94% F1 score using random forest and </a:t>
            </a:r>
            <a:r>
              <a:rPr lang="en-US" altLang="zh-CN" sz="2000" dirty="0" err="1">
                <a:solidFill>
                  <a:srgbClr val="0D0D0D"/>
                </a:solidFill>
                <a:highlight>
                  <a:srgbClr val="FFFFFF"/>
                </a:highlight>
                <a:latin typeface="Söhne"/>
              </a:rPr>
              <a:t>XGBoost</a:t>
            </a:r>
            <a:endParaRPr lang="en-US" altLang="zh-CN" sz="2000" dirty="0">
              <a:solidFill>
                <a:srgbClr val="0D0D0D"/>
              </a:solidFill>
              <a:highlight>
                <a:srgbClr val="FFFFFF"/>
              </a:highlight>
              <a:latin typeface="Söhne"/>
            </a:endParaRPr>
          </a:p>
          <a:p>
            <a:pPr rtl="0" fontAlgn="base">
              <a:spcBef>
                <a:spcPts val="0"/>
              </a:spcBef>
              <a:spcAft>
                <a:spcPts val="1200"/>
              </a:spcAft>
            </a:pPr>
            <a:br>
              <a:rPr lang="en-US" altLang="zh-CN" sz="1600" dirty="0">
                <a:solidFill>
                  <a:srgbClr val="0D0D0D"/>
                </a:solidFill>
                <a:highlight>
                  <a:srgbClr val="FFFFFF"/>
                </a:highlight>
                <a:latin typeface="Söhne"/>
              </a:rPr>
            </a:br>
            <a:r>
              <a:rPr lang="en-US" altLang="zh-CN" sz="2400" b="1" dirty="0" err="1">
                <a:solidFill>
                  <a:srgbClr val="003057"/>
                </a:solidFill>
                <a:latin typeface="Roboto"/>
                <a:ea typeface="Roboto"/>
                <a:cs typeface="Roboto"/>
              </a:rPr>
              <a:t>Mitrović</a:t>
            </a:r>
            <a:r>
              <a:rPr lang="en-US" altLang="zh-CN" sz="2400" b="1" dirty="0">
                <a:solidFill>
                  <a:srgbClr val="003057"/>
                </a:solidFill>
                <a:latin typeface="Roboto"/>
                <a:ea typeface="Roboto"/>
                <a:cs typeface="Roboto"/>
              </a:rPr>
              <a:t> et al. (2023) </a:t>
            </a:r>
          </a:p>
          <a:p>
            <a:pPr rtl="0" fontAlgn="base">
              <a:spcBef>
                <a:spcPts val="0"/>
              </a:spcBef>
              <a:spcAft>
                <a:spcPts val="1200"/>
              </a:spcAft>
            </a:pPr>
            <a:r>
              <a:rPr lang="en-US" altLang="zh-CN" sz="2000" dirty="0">
                <a:solidFill>
                  <a:srgbClr val="0D0D0D"/>
                </a:solidFill>
                <a:highlight>
                  <a:srgbClr val="FFFFFF"/>
                </a:highlight>
                <a:latin typeface="Söhne"/>
              </a:rPr>
              <a:t>Transformer-based model for short </a:t>
            </a:r>
            <a:r>
              <a:rPr lang="en-US" altLang="zh-CN" sz="2000" dirty="0" err="1">
                <a:solidFill>
                  <a:srgbClr val="0D0D0D"/>
                </a:solidFill>
                <a:highlight>
                  <a:srgbClr val="FFFFFF"/>
                </a:highlight>
                <a:latin typeface="Söhne"/>
              </a:rPr>
              <a:t>ChatGPT</a:t>
            </a:r>
            <a:r>
              <a:rPr lang="en-US" altLang="zh-CN" sz="2000" dirty="0">
                <a:solidFill>
                  <a:srgbClr val="0D0D0D"/>
                </a:solidFill>
                <a:highlight>
                  <a:srgbClr val="FFFFFF"/>
                </a:highlight>
                <a:latin typeface="Söhne"/>
              </a:rPr>
              <a:t>-generated text detection</a:t>
            </a:r>
          </a:p>
          <a:p>
            <a:pPr rtl="0" fontAlgn="base">
              <a:spcBef>
                <a:spcPts val="0"/>
              </a:spcBef>
              <a:spcAft>
                <a:spcPts val="1200"/>
              </a:spcAft>
            </a:pPr>
            <a:br>
              <a:rPr lang="en-US" altLang="zh-CN" b="0" dirty="0">
                <a:effectLst/>
              </a:rPr>
            </a:br>
            <a:r>
              <a:rPr lang="en-US" altLang="zh-CN" sz="2400" b="1" dirty="0">
                <a:solidFill>
                  <a:srgbClr val="003057"/>
                </a:solidFill>
                <a:latin typeface="Roboto"/>
                <a:ea typeface="Roboto"/>
                <a:cs typeface="Roboto"/>
              </a:rPr>
              <a:t>Hu et al. (2023) </a:t>
            </a:r>
          </a:p>
          <a:p>
            <a:pPr rtl="0" fontAlgn="base">
              <a:spcBef>
                <a:spcPts val="0"/>
              </a:spcBef>
              <a:spcAft>
                <a:spcPts val="1200"/>
              </a:spcAft>
            </a:pPr>
            <a:r>
              <a:rPr lang="en-US" altLang="zh-CN" sz="2000" dirty="0">
                <a:solidFill>
                  <a:srgbClr val="0D0D0D"/>
                </a:solidFill>
                <a:highlight>
                  <a:srgbClr val="FFFFFF"/>
                </a:highlight>
                <a:latin typeface="Söhne"/>
              </a:rPr>
              <a:t>Adversarial training approach for detecting AI-text via RADAR framework</a:t>
            </a:r>
          </a:p>
          <a:p>
            <a:pPr rtl="0" fontAlgn="base">
              <a:spcBef>
                <a:spcPts val="0"/>
              </a:spcBef>
              <a:spcAft>
                <a:spcPts val="1200"/>
              </a:spcAft>
            </a:pPr>
            <a:r>
              <a:rPr lang="en-US" altLang="zh-CN" sz="2000" dirty="0">
                <a:solidFill>
                  <a:srgbClr val="0D0D0D"/>
                </a:solidFill>
                <a:highlight>
                  <a:srgbClr val="FFFFFF"/>
                </a:highlight>
                <a:latin typeface="Söhne"/>
              </a:rPr>
              <a:t>Utilize  an adversarial learning approach to concurrently train a detector and a paraphraser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ce55685405_0_0"/>
          <p:cNvSpPr txBox="1">
            <a:spLocks noGrp="1"/>
          </p:cNvSpPr>
          <p:nvPr>
            <p:ph type="title"/>
          </p:nvPr>
        </p:nvSpPr>
        <p:spPr>
          <a:xfrm>
            <a:off x="381000" y="518875"/>
            <a:ext cx="5628900" cy="59146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dirty="0"/>
              <a:t>Data source description</a:t>
            </a:r>
            <a:endParaRPr dirty="0"/>
          </a:p>
        </p:txBody>
      </p:sp>
      <p:sp>
        <p:nvSpPr>
          <p:cNvPr id="2" name="文本框 1">
            <a:extLst>
              <a:ext uri="{FF2B5EF4-FFF2-40B4-BE49-F238E27FC236}">
                <a16:creationId xmlns:a16="http://schemas.microsoft.com/office/drawing/2014/main" id="{9AF7AAF5-447D-426B-F3A8-0C2F068A2F6E}"/>
              </a:ext>
            </a:extLst>
          </p:cNvPr>
          <p:cNvSpPr txBox="1"/>
          <p:nvPr/>
        </p:nvSpPr>
        <p:spPr>
          <a:xfrm>
            <a:off x="565707" y="1379779"/>
            <a:ext cx="11127529" cy="2616101"/>
          </a:xfrm>
          <a:prstGeom prst="rect">
            <a:avLst/>
          </a:prstGeom>
          <a:noFill/>
        </p:spPr>
        <p:txBody>
          <a:bodyPr wrap="square" rtlCol="0">
            <a:spAutoFit/>
          </a:bodyPr>
          <a:lstStyle/>
          <a:p>
            <a:pPr marL="285750" indent="-285750">
              <a:buFont typeface="Wingdings" pitchFamily="2" charset="2"/>
              <a:buChar char="ü"/>
            </a:pPr>
            <a:r>
              <a:rPr kumimoji="1" lang="en-US" altLang="zh-CN" sz="2000" dirty="0"/>
              <a:t>Our dataset is mainly from Kaggle, consisting of both human-generated and AI-generated text </a:t>
            </a:r>
          </a:p>
          <a:p>
            <a:pPr marL="285750" indent="-285750">
              <a:buFont typeface="Wingdings" pitchFamily="2" charset="2"/>
              <a:buChar char="ü"/>
            </a:pPr>
            <a:endParaRPr kumimoji="1" lang="en-US" altLang="zh-CN" sz="2000" dirty="0"/>
          </a:p>
          <a:p>
            <a:pPr marL="285750" indent="-285750">
              <a:buFont typeface="Wingdings" pitchFamily="2" charset="2"/>
              <a:buChar char="ü"/>
            </a:pPr>
            <a:r>
              <a:rPr kumimoji="1" lang="en-US" altLang="zh-CN" sz="2000" dirty="0"/>
              <a:t>788,922 unique values</a:t>
            </a:r>
          </a:p>
          <a:p>
            <a:pPr marL="285750" indent="-285750">
              <a:buFont typeface="Wingdings" pitchFamily="2" charset="2"/>
              <a:buChar char="ü"/>
            </a:pPr>
            <a:endParaRPr kumimoji="1" lang="en-US" altLang="zh-CN" sz="2000" dirty="0"/>
          </a:p>
          <a:p>
            <a:pPr marL="285750" indent="-285750">
              <a:buFont typeface="Wingdings" pitchFamily="2" charset="2"/>
              <a:buChar char="ü"/>
            </a:pPr>
            <a:r>
              <a:rPr kumimoji="1" lang="en-US" altLang="zh-CN" sz="2000" dirty="0"/>
              <a:t>Five columns, including the text (AI or human), prompt identification, text length, and word count</a:t>
            </a:r>
          </a:p>
          <a:p>
            <a:pPr marL="285750" indent="-285750">
              <a:buFont typeface="Wingdings" pitchFamily="2" charset="2"/>
              <a:buChar char="ü"/>
            </a:pPr>
            <a:endParaRPr kumimoji="1" lang="en-US" altLang="zh-CN" sz="2000" dirty="0"/>
          </a:p>
          <a:p>
            <a:pPr marL="285750" indent="-285750">
              <a:buFont typeface="Wingdings" pitchFamily="2" charset="2"/>
              <a:buChar char="ü"/>
            </a:pPr>
            <a:r>
              <a:rPr kumimoji="1" lang="en-US" altLang="zh-CN" sz="2000" dirty="0"/>
              <a:t>Access to dataset is </a:t>
            </a:r>
            <a:r>
              <a:rPr kumimoji="1" lang="en-US" altLang="zh-CN" sz="2400" b="1" dirty="0">
                <a:solidFill>
                  <a:schemeClr val="accent1"/>
                </a:solidFill>
                <a:hlinkClick r:id="rId3">
                  <a:extLst>
                    <a:ext uri="{A12FA001-AC4F-418D-AE19-62706E023703}">
                      <ahyp:hlinkClr xmlns:ahyp="http://schemas.microsoft.com/office/drawing/2018/hyperlinkcolor" val="tx"/>
                    </a:ext>
                  </a:extLst>
                </a:hlinkClick>
              </a:rPr>
              <a:t>here</a:t>
            </a:r>
            <a:endParaRPr kumimoji="1" lang="zh-CN" altLang="en-US" sz="2000" b="1" dirty="0">
              <a:solidFill>
                <a:schemeClr val="accent1"/>
              </a:solidFill>
            </a:endParaRPr>
          </a:p>
        </p:txBody>
      </p:sp>
      <p:pic>
        <p:nvPicPr>
          <p:cNvPr id="4" name="图片 3" descr="徽标&#10;&#10;描述已自动生成">
            <a:extLst>
              <a:ext uri="{FF2B5EF4-FFF2-40B4-BE49-F238E27FC236}">
                <a16:creationId xmlns:a16="http://schemas.microsoft.com/office/drawing/2014/main" id="{3D53B226-5DAB-108A-099D-040ECF0A433C}"/>
              </a:ext>
            </a:extLst>
          </p:cNvPr>
          <p:cNvPicPr>
            <a:picLocks noChangeAspect="1"/>
          </p:cNvPicPr>
          <p:nvPr/>
        </p:nvPicPr>
        <p:blipFill>
          <a:blip r:embed="rId4"/>
          <a:stretch>
            <a:fillRect/>
          </a:stretch>
        </p:blipFill>
        <p:spPr>
          <a:xfrm>
            <a:off x="0" y="4147152"/>
            <a:ext cx="6954982" cy="27108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ce55685405_0_28"/>
          <p:cNvSpPr txBox="1">
            <a:spLocks noGrp="1"/>
          </p:cNvSpPr>
          <p:nvPr>
            <p:ph type="title"/>
          </p:nvPr>
        </p:nvSpPr>
        <p:spPr>
          <a:xfrm>
            <a:off x="381000" y="518875"/>
            <a:ext cx="5628900" cy="118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a:t>Data Preprocessing</a:t>
            </a:r>
            <a:endParaRPr/>
          </a:p>
        </p:txBody>
      </p:sp>
      <p:sp>
        <p:nvSpPr>
          <p:cNvPr id="3" name="文本框 2">
            <a:extLst>
              <a:ext uri="{FF2B5EF4-FFF2-40B4-BE49-F238E27FC236}">
                <a16:creationId xmlns:a16="http://schemas.microsoft.com/office/drawing/2014/main" id="{D56D8599-7A91-A6CC-BA68-2447E1CDF446}"/>
              </a:ext>
            </a:extLst>
          </p:cNvPr>
          <p:cNvSpPr txBox="1"/>
          <p:nvPr/>
        </p:nvSpPr>
        <p:spPr>
          <a:xfrm>
            <a:off x="678873" y="1509632"/>
            <a:ext cx="6096000" cy="3046988"/>
          </a:xfrm>
          <a:prstGeom prst="rect">
            <a:avLst/>
          </a:prstGeom>
          <a:noFill/>
        </p:spPr>
        <p:txBody>
          <a:bodyPr wrap="square" rtlCol="0">
            <a:spAutoFit/>
          </a:bodyPr>
          <a:lstStyle>
            <a:defPPr marR="0" lvl="0" algn="l" rtl="0">
              <a:lnSpc>
                <a:spcPct val="100000"/>
              </a:lnSpc>
              <a:spcBef>
                <a:spcPts val="0"/>
              </a:spcBef>
              <a:spcAft>
                <a:spcPts val="0"/>
              </a:spcAft>
            </a:defPPr>
            <a:lvl1pPr marL="285750" indent="-285750">
              <a:buFont typeface="Wingdings" pitchFamily="2" charset="2"/>
              <a:buChar char="ü"/>
              <a:defRPr kumimoji="1" sz="2000"/>
            </a:lvl1pPr>
          </a:lstStyle>
          <a:p>
            <a:r>
              <a:rPr lang="en-US" altLang="zh-CN" sz="2400" b="1" dirty="0" err="1">
                <a:solidFill>
                  <a:schemeClr val="tx1"/>
                </a:solidFill>
              </a:rPr>
              <a:t>Stopwords</a:t>
            </a:r>
            <a:r>
              <a:rPr lang="en-US" altLang="zh-CN" sz="2400" b="1" dirty="0">
                <a:solidFill>
                  <a:schemeClr val="tx1"/>
                </a:solidFill>
              </a:rPr>
              <a:t> removal</a:t>
            </a:r>
          </a:p>
          <a:p>
            <a:pPr marL="0" indent="0">
              <a:buNone/>
            </a:pPr>
            <a:endParaRPr lang="en-US" altLang="zh-CN" sz="2400" b="1" dirty="0">
              <a:solidFill>
                <a:schemeClr val="tx1"/>
              </a:solidFill>
            </a:endParaRPr>
          </a:p>
          <a:p>
            <a:r>
              <a:rPr lang="en-US" altLang="zh-CN" sz="2400" b="1" dirty="0">
                <a:solidFill>
                  <a:schemeClr val="tx1"/>
                </a:solidFill>
              </a:rPr>
              <a:t>Stemming</a:t>
            </a:r>
          </a:p>
          <a:p>
            <a:pPr marL="0" indent="0">
              <a:buNone/>
            </a:pPr>
            <a:endParaRPr lang="en-US" altLang="zh-CN" sz="2400" b="1" dirty="0">
              <a:solidFill>
                <a:schemeClr val="tx1"/>
              </a:solidFill>
            </a:endParaRPr>
          </a:p>
          <a:p>
            <a:r>
              <a:rPr lang="en-US" altLang="zh-CN" sz="2400" b="1" dirty="0">
                <a:solidFill>
                  <a:schemeClr val="tx1"/>
                </a:solidFill>
              </a:rPr>
              <a:t>Lemmatization</a:t>
            </a:r>
          </a:p>
          <a:p>
            <a:pPr marL="0" indent="0">
              <a:buNone/>
            </a:pPr>
            <a:endParaRPr lang="en-US" altLang="zh-CN" sz="2400" b="1" dirty="0">
              <a:solidFill>
                <a:schemeClr val="tx1"/>
              </a:solidFill>
            </a:endParaRPr>
          </a:p>
          <a:p>
            <a:r>
              <a:rPr lang="en-US" altLang="zh-CN" sz="2400" b="1" dirty="0">
                <a:solidFill>
                  <a:schemeClr val="tx1"/>
                </a:solidFill>
              </a:rPr>
              <a:t>TF-IDF</a:t>
            </a:r>
            <a:br>
              <a:rPr lang="en-US" altLang="zh-CN" sz="2400" b="1" dirty="0">
                <a:solidFill>
                  <a:schemeClr val="tx1"/>
                </a:solidFill>
              </a:rPr>
            </a:br>
            <a:endParaRPr lang="zh-CN" altLang="en-US" sz="2400" b="1" dirty="0">
              <a:solidFill>
                <a:schemeClr val="tx1"/>
              </a:solidFill>
            </a:endParaRPr>
          </a:p>
        </p:txBody>
      </p:sp>
      <p:pic>
        <p:nvPicPr>
          <p:cNvPr id="5" name="图片 4" descr="文本&#10;&#10;描述已自动生成">
            <a:extLst>
              <a:ext uri="{FF2B5EF4-FFF2-40B4-BE49-F238E27FC236}">
                <a16:creationId xmlns:a16="http://schemas.microsoft.com/office/drawing/2014/main" id="{4CDD17E5-2020-086A-F1F7-D61CFF507518}"/>
              </a:ext>
            </a:extLst>
          </p:cNvPr>
          <p:cNvPicPr>
            <a:picLocks noChangeAspect="1"/>
          </p:cNvPicPr>
          <p:nvPr/>
        </p:nvPicPr>
        <p:blipFill>
          <a:blip r:embed="rId3"/>
          <a:stretch>
            <a:fillRect/>
          </a:stretch>
        </p:blipFill>
        <p:spPr>
          <a:xfrm>
            <a:off x="5224271" y="1275581"/>
            <a:ext cx="6108747" cy="35150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ce55685405_0_4"/>
          <p:cNvSpPr txBox="1">
            <a:spLocks noGrp="1"/>
          </p:cNvSpPr>
          <p:nvPr>
            <p:ph type="title"/>
          </p:nvPr>
        </p:nvSpPr>
        <p:spPr>
          <a:xfrm>
            <a:off x="381000" y="518875"/>
            <a:ext cx="5628900" cy="118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a:t>Exploratory Data Analysis</a:t>
            </a:r>
            <a:endParaRPr/>
          </a:p>
        </p:txBody>
      </p:sp>
      <p:pic>
        <p:nvPicPr>
          <p:cNvPr id="2050" name="Picture 2">
            <a:extLst>
              <a:ext uri="{FF2B5EF4-FFF2-40B4-BE49-F238E27FC236}">
                <a16:creationId xmlns:a16="http://schemas.microsoft.com/office/drawing/2014/main" id="{D3796D71-AC64-D5BA-8744-E47D4CEA5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41" y="1030346"/>
            <a:ext cx="11067917" cy="301518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2;p5">
            <a:extLst>
              <a:ext uri="{FF2B5EF4-FFF2-40B4-BE49-F238E27FC236}">
                <a16:creationId xmlns:a16="http://schemas.microsoft.com/office/drawing/2014/main" id="{AB390499-9109-1D87-D4AE-E4E7CB5BC68A}"/>
              </a:ext>
            </a:extLst>
          </p:cNvPr>
          <p:cNvSpPr txBox="1">
            <a:spLocks noGrp="1"/>
          </p:cNvSpPr>
          <p:nvPr>
            <p:ph type="body" idx="1"/>
          </p:nvPr>
        </p:nvSpPr>
        <p:spPr>
          <a:xfrm>
            <a:off x="406403" y="4045031"/>
            <a:ext cx="11430000" cy="939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500"/>
              </a:spcBef>
              <a:spcAft>
                <a:spcPts val="0"/>
              </a:spcAft>
              <a:buNone/>
            </a:pPr>
            <a:r>
              <a:rPr lang="en-US" sz="2400" b="1" dirty="0"/>
              <a:t>Diversity of AI-Generated Text Topics</a:t>
            </a:r>
            <a:endParaRPr sz="2400" b="1" dirty="0"/>
          </a:p>
        </p:txBody>
      </p:sp>
      <p:sp>
        <p:nvSpPr>
          <p:cNvPr id="5" name="Google Shape;102;p5">
            <a:extLst>
              <a:ext uri="{FF2B5EF4-FFF2-40B4-BE49-F238E27FC236}">
                <a16:creationId xmlns:a16="http://schemas.microsoft.com/office/drawing/2014/main" id="{CC596955-8D2A-298E-E303-1319E07B5AC4}"/>
              </a:ext>
            </a:extLst>
          </p:cNvPr>
          <p:cNvSpPr txBox="1">
            <a:spLocks/>
          </p:cNvSpPr>
          <p:nvPr/>
        </p:nvSpPr>
        <p:spPr>
          <a:xfrm>
            <a:off x="381000" y="5212766"/>
            <a:ext cx="11430000" cy="9391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003057"/>
              </a:buClr>
              <a:buSzPts val="1800"/>
              <a:buFont typeface="Arial"/>
              <a:buChar char="•"/>
              <a:defRPr sz="2400" b="0" i="0" u="none" strike="noStrike" cap="none">
                <a:solidFill>
                  <a:srgbClr val="003057"/>
                </a:solidFill>
                <a:latin typeface="Roboto"/>
                <a:ea typeface="Roboto"/>
                <a:cs typeface="Roboto"/>
                <a:sym typeface="Roboto"/>
              </a:defRPr>
            </a:lvl1pPr>
            <a:lvl2pPr marL="914400" marR="0" lvl="1" indent="-342900" algn="l" rtl="0">
              <a:lnSpc>
                <a:spcPct val="90000"/>
              </a:lnSpc>
              <a:spcBef>
                <a:spcPts val="500"/>
              </a:spcBef>
              <a:spcAft>
                <a:spcPts val="0"/>
              </a:spcAft>
              <a:buClr>
                <a:srgbClr val="003057"/>
              </a:buClr>
              <a:buSzPts val="1800"/>
              <a:buFont typeface="Arial"/>
              <a:buChar char="•"/>
              <a:defRPr sz="2000" b="0" i="0" u="none" strike="noStrike" cap="none">
                <a:solidFill>
                  <a:srgbClr val="003057"/>
                </a:solidFill>
                <a:latin typeface="Roboto"/>
                <a:ea typeface="Roboto"/>
                <a:cs typeface="Roboto"/>
                <a:sym typeface="Roboto"/>
              </a:defRPr>
            </a:lvl2pPr>
            <a:lvl3pPr marL="1371600" marR="0" lvl="2" indent="-342900"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3pPr>
            <a:lvl4pPr marL="1828800" marR="0" lvl="3" indent="-342900" algn="l" rtl="0">
              <a:lnSpc>
                <a:spcPct val="90000"/>
              </a:lnSpc>
              <a:spcBef>
                <a:spcPts val="500"/>
              </a:spcBef>
              <a:spcAft>
                <a:spcPts val="0"/>
              </a:spcAft>
              <a:buClr>
                <a:srgbClr val="003057"/>
              </a:buClr>
              <a:buSzPts val="1800"/>
              <a:buFont typeface="Arial"/>
              <a:buChar char="•"/>
              <a:defRPr sz="1400" b="0" i="0" u="none" strike="noStrike" cap="none">
                <a:solidFill>
                  <a:srgbClr val="003057"/>
                </a:solidFill>
                <a:latin typeface="Roboto"/>
                <a:ea typeface="Roboto"/>
                <a:cs typeface="Roboto"/>
                <a:sym typeface="Roboto"/>
              </a:defRPr>
            </a:lvl4pPr>
            <a:lvl5pPr marL="2286000" marR="0" lvl="4" indent="-342900" algn="l" rtl="0">
              <a:lnSpc>
                <a:spcPct val="90000"/>
              </a:lnSpc>
              <a:spcBef>
                <a:spcPts val="500"/>
              </a:spcBef>
              <a:spcAft>
                <a:spcPts val="0"/>
              </a:spcAft>
              <a:buClr>
                <a:srgbClr val="003057"/>
              </a:buClr>
              <a:buSzPts val="1800"/>
              <a:buFont typeface="Arial"/>
              <a:buChar char="•"/>
              <a:defRPr sz="1100" b="0" i="0" u="none" strike="noStrike" cap="none">
                <a:solidFill>
                  <a:srgbClr val="003057"/>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500"/>
              </a:spcBef>
              <a:buFont typeface="Arial"/>
              <a:buNone/>
            </a:pPr>
            <a:r>
              <a:rPr lang="en-US" b="1" dirty="0"/>
              <a:t>Thematic Focus of Human-Written Texts</a:t>
            </a:r>
          </a:p>
        </p:txBody>
      </p:sp>
      <p:sp>
        <p:nvSpPr>
          <p:cNvPr id="6" name="文本框 5">
            <a:extLst>
              <a:ext uri="{FF2B5EF4-FFF2-40B4-BE49-F238E27FC236}">
                <a16:creationId xmlns:a16="http://schemas.microsoft.com/office/drawing/2014/main" id="{55F6DDFE-FC5B-1284-0C42-CBF2E3EE834E}"/>
              </a:ext>
            </a:extLst>
          </p:cNvPr>
          <p:cNvSpPr txBox="1"/>
          <p:nvPr/>
        </p:nvSpPr>
        <p:spPr>
          <a:xfrm>
            <a:off x="648141" y="4451841"/>
            <a:ext cx="10615604" cy="830997"/>
          </a:xfrm>
          <a:prstGeom prst="rect">
            <a:avLst/>
          </a:prstGeom>
          <a:noFill/>
        </p:spPr>
        <p:txBody>
          <a:bodyPr wrap="square" rtlCol="0">
            <a:spAutoFit/>
          </a:bodyPr>
          <a:lstStyle/>
          <a:p>
            <a:pPr algn="l"/>
            <a:r>
              <a:rPr lang="en-US" altLang="zh-CN" sz="1600" b="0" i="0" dirty="0">
                <a:solidFill>
                  <a:srgbClr val="0D0D0D"/>
                </a:solidFill>
                <a:effectLst/>
                <a:highlight>
                  <a:srgbClr val="FFFFFF"/>
                </a:highlight>
                <a:latin typeface="Söhne"/>
              </a:rPr>
              <a:t>The word cloud from AI-generated texts displays a variety of terms such as "car," "electoral," "facial expression," "climate change," "driver-less," "college," and "seagoing cowboy." This indicates that the AI models are generating content that spans a wide spectrum of subjects, from technology and environment to politics and education.</a:t>
            </a:r>
          </a:p>
        </p:txBody>
      </p:sp>
      <p:sp>
        <p:nvSpPr>
          <p:cNvPr id="7" name="文本框 6">
            <a:extLst>
              <a:ext uri="{FF2B5EF4-FFF2-40B4-BE49-F238E27FC236}">
                <a16:creationId xmlns:a16="http://schemas.microsoft.com/office/drawing/2014/main" id="{2768F50E-7BA8-375D-3F56-522833C825D2}"/>
              </a:ext>
            </a:extLst>
          </p:cNvPr>
          <p:cNvSpPr txBox="1"/>
          <p:nvPr/>
        </p:nvSpPr>
        <p:spPr>
          <a:xfrm>
            <a:off x="648141" y="5613621"/>
            <a:ext cx="10615604" cy="830997"/>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rgbClr val="0D0D0D"/>
                </a:solidFill>
                <a:effectLst/>
                <a:highlight>
                  <a:srgbClr val="FFFFFF"/>
                </a:highlight>
                <a:latin typeface="Söhne"/>
              </a:defRPr>
            </a:lvl1pPr>
          </a:lstStyle>
          <a:p>
            <a:pPr algn="l"/>
            <a:r>
              <a:rPr lang="en-US" altLang="zh-CN" sz="1600" b="0" i="0" dirty="0">
                <a:solidFill>
                  <a:srgbClr val="0D0D0D"/>
                </a:solidFill>
                <a:effectLst/>
                <a:highlight>
                  <a:srgbClr val="FFFFFF"/>
                </a:highlight>
                <a:latin typeface="Söhne"/>
              </a:rPr>
              <a:t>The word cloud for texts authored by humans shows prominence for words like "extracurricular," "electoral," "cell phone," "community service," "college," and "summer project." These selections reflect a human inclination toward discussing themes related to educational experiences, societal engagement, political matters, and the impact of technology in daily life.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2ce55685405_0_8"/>
          <p:cNvSpPr txBox="1">
            <a:spLocks noGrp="1"/>
          </p:cNvSpPr>
          <p:nvPr>
            <p:ph type="title"/>
          </p:nvPr>
        </p:nvSpPr>
        <p:spPr>
          <a:xfrm>
            <a:off x="381000" y="518875"/>
            <a:ext cx="7836600" cy="118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a:t>Method —— Logistic Regression </a:t>
            </a:r>
            <a:endParaRPr/>
          </a:p>
        </p:txBody>
      </p:sp>
      <p:sp>
        <p:nvSpPr>
          <p:cNvPr id="4" name="文本框 3">
            <a:extLst>
              <a:ext uri="{FF2B5EF4-FFF2-40B4-BE49-F238E27FC236}">
                <a16:creationId xmlns:a16="http://schemas.microsoft.com/office/drawing/2014/main" id="{A9113FF5-7305-F390-0A27-7CBD7B85A520}"/>
              </a:ext>
            </a:extLst>
          </p:cNvPr>
          <p:cNvSpPr txBox="1"/>
          <p:nvPr/>
        </p:nvSpPr>
        <p:spPr>
          <a:xfrm>
            <a:off x="451013" y="3855913"/>
            <a:ext cx="10688040" cy="2949462"/>
          </a:xfrm>
          <a:prstGeom prst="rect">
            <a:avLst/>
          </a:prstGeom>
          <a:noFill/>
        </p:spPr>
        <p:txBody>
          <a:bodyPr wrap="square" rtlCol="0">
            <a:spAutoFit/>
          </a:bodyPr>
          <a:lstStyle>
            <a:defPPr marR="0" lvl="0" algn="l" rtl="0">
              <a:lnSpc>
                <a:spcPct val="100000"/>
              </a:lnSpc>
              <a:spcBef>
                <a:spcPts val="0"/>
              </a:spcBef>
              <a:spcAft>
                <a:spcPts val="0"/>
              </a:spcAft>
            </a:defPPr>
            <a:lvl1pPr marL="285750" indent="-285750">
              <a:buFont typeface="Wingdings" pitchFamily="2" charset="2"/>
              <a:buChar char="ü"/>
              <a:defRPr kumimoji="1" sz="1800"/>
            </a:lvl1pPr>
          </a:lstStyle>
          <a:p>
            <a:pPr>
              <a:lnSpc>
                <a:spcPct val="150000"/>
              </a:lnSpc>
            </a:pPr>
            <a:r>
              <a:rPr kumimoji="1" lang="en-US" altLang="zh-CN" sz="1800" dirty="0"/>
              <a:t>We tried logistic regression to see if this can achieve good results in classification</a:t>
            </a:r>
            <a:endParaRPr lang="en-US" altLang="zh-CN" dirty="0"/>
          </a:p>
          <a:p>
            <a:pPr>
              <a:lnSpc>
                <a:spcPct val="150000"/>
              </a:lnSpc>
            </a:pPr>
            <a:r>
              <a:rPr lang="en-US" altLang="zh-CN" dirty="0"/>
              <a:t>Accuracy at approximately 83.53%</a:t>
            </a:r>
          </a:p>
          <a:p>
            <a:pPr>
              <a:lnSpc>
                <a:spcPct val="150000"/>
              </a:lnSpc>
            </a:pPr>
            <a:r>
              <a:rPr lang="en-US" altLang="zh-CN" dirty="0"/>
              <a:t>For the negative class, precision is 0.9, and for the positive class, it's 0.8.</a:t>
            </a:r>
          </a:p>
          <a:p>
            <a:pPr>
              <a:lnSpc>
                <a:spcPct val="150000"/>
              </a:lnSpc>
            </a:pPr>
            <a:r>
              <a:rPr lang="en-US" altLang="zh-CN" dirty="0"/>
              <a:t>For the negative class, recall is 0.71, and for the positive class, it's 0.94. This means the model is capturing 71% of the actual negative class and 94% of the actual positive class.</a:t>
            </a:r>
          </a:p>
          <a:p>
            <a:pPr>
              <a:lnSpc>
                <a:spcPct val="150000"/>
              </a:lnSpc>
            </a:pPr>
            <a:r>
              <a:rPr lang="en-US" altLang="zh-CN" dirty="0"/>
              <a:t>The F1 score is about 86.39%, which implies a very strong balance between precision and recall</a:t>
            </a:r>
            <a:br>
              <a:rPr lang="en-US" altLang="zh-CN" dirty="0"/>
            </a:br>
            <a:endParaRPr lang="zh-CN" altLang="en-US" dirty="0"/>
          </a:p>
        </p:txBody>
      </p:sp>
      <p:pic>
        <p:nvPicPr>
          <p:cNvPr id="1026" name="Picture 2">
            <a:extLst>
              <a:ext uri="{FF2B5EF4-FFF2-40B4-BE49-F238E27FC236}">
                <a16:creationId xmlns:a16="http://schemas.microsoft.com/office/drawing/2014/main" id="{26733374-67FA-1969-343C-0476AA67A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13475"/>
            <a:ext cx="40386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5F1409-455E-D577-923D-C0775A902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038911"/>
            <a:ext cx="7321387" cy="29066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ce55685405_0_12"/>
          <p:cNvSpPr txBox="1">
            <a:spLocks noGrp="1"/>
          </p:cNvSpPr>
          <p:nvPr>
            <p:ph type="title"/>
          </p:nvPr>
        </p:nvSpPr>
        <p:spPr>
          <a:xfrm>
            <a:off x="381000" y="518875"/>
            <a:ext cx="7836600" cy="118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dirty="0"/>
              <a:t>Method —— Random Forest</a:t>
            </a:r>
            <a:endParaRPr dirty="0"/>
          </a:p>
        </p:txBody>
      </p:sp>
      <p:pic>
        <p:nvPicPr>
          <p:cNvPr id="3" name="图片 2" descr="表格&#10;&#10;描述已自动生成">
            <a:extLst>
              <a:ext uri="{FF2B5EF4-FFF2-40B4-BE49-F238E27FC236}">
                <a16:creationId xmlns:a16="http://schemas.microsoft.com/office/drawing/2014/main" id="{C9FE0457-96B5-6DBC-3391-D5132D03D2D8}"/>
              </a:ext>
            </a:extLst>
          </p:cNvPr>
          <p:cNvPicPr>
            <a:picLocks noChangeAspect="1"/>
          </p:cNvPicPr>
          <p:nvPr/>
        </p:nvPicPr>
        <p:blipFill>
          <a:blip r:embed="rId3"/>
          <a:stretch>
            <a:fillRect/>
          </a:stretch>
        </p:blipFill>
        <p:spPr>
          <a:xfrm>
            <a:off x="4299300" y="1545514"/>
            <a:ext cx="2909616" cy="1064089"/>
          </a:xfrm>
          <a:prstGeom prst="rect">
            <a:avLst/>
          </a:prstGeom>
        </p:spPr>
      </p:pic>
      <p:pic>
        <p:nvPicPr>
          <p:cNvPr id="5" name="图片 4" descr="图表, 树状图&#10;&#10;描述已自动生成">
            <a:extLst>
              <a:ext uri="{FF2B5EF4-FFF2-40B4-BE49-F238E27FC236}">
                <a16:creationId xmlns:a16="http://schemas.microsoft.com/office/drawing/2014/main" id="{7F6EDBDD-C718-75D2-0BE2-6D845780F914}"/>
              </a:ext>
            </a:extLst>
          </p:cNvPr>
          <p:cNvPicPr>
            <a:picLocks noChangeAspect="1"/>
          </p:cNvPicPr>
          <p:nvPr/>
        </p:nvPicPr>
        <p:blipFill>
          <a:blip r:embed="rId4"/>
          <a:stretch>
            <a:fillRect/>
          </a:stretch>
        </p:blipFill>
        <p:spPr>
          <a:xfrm>
            <a:off x="294289" y="1089345"/>
            <a:ext cx="3548375" cy="2720951"/>
          </a:xfrm>
          <a:prstGeom prst="rect">
            <a:avLst/>
          </a:prstGeom>
        </p:spPr>
      </p:pic>
      <p:pic>
        <p:nvPicPr>
          <p:cNvPr id="7" name="图片 6" descr="图表&#10;&#10;描述已自动生成">
            <a:extLst>
              <a:ext uri="{FF2B5EF4-FFF2-40B4-BE49-F238E27FC236}">
                <a16:creationId xmlns:a16="http://schemas.microsoft.com/office/drawing/2014/main" id="{3040FA38-A694-71B2-E828-64D981EE627C}"/>
              </a:ext>
            </a:extLst>
          </p:cNvPr>
          <p:cNvPicPr>
            <a:picLocks noChangeAspect="1"/>
          </p:cNvPicPr>
          <p:nvPr/>
        </p:nvPicPr>
        <p:blipFill>
          <a:blip r:embed="rId5"/>
          <a:stretch>
            <a:fillRect/>
          </a:stretch>
        </p:blipFill>
        <p:spPr>
          <a:xfrm>
            <a:off x="7686783" y="1089345"/>
            <a:ext cx="3575697" cy="2421787"/>
          </a:xfrm>
          <a:prstGeom prst="rect">
            <a:avLst/>
          </a:prstGeom>
        </p:spPr>
      </p:pic>
      <p:sp>
        <p:nvSpPr>
          <p:cNvPr id="9" name="文本框 8">
            <a:extLst>
              <a:ext uri="{FF2B5EF4-FFF2-40B4-BE49-F238E27FC236}">
                <a16:creationId xmlns:a16="http://schemas.microsoft.com/office/drawing/2014/main" id="{42D2FAA2-A117-9345-5B7A-40D5C4F8C306}"/>
              </a:ext>
            </a:extLst>
          </p:cNvPr>
          <p:cNvSpPr txBox="1"/>
          <p:nvPr/>
        </p:nvSpPr>
        <p:spPr>
          <a:xfrm>
            <a:off x="381000" y="3831316"/>
            <a:ext cx="10915015" cy="2862322"/>
          </a:xfrm>
          <a:prstGeom prst="rect">
            <a:avLst/>
          </a:prstGeom>
          <a:noFill/>
        </p:spPr>
        <p:txBody>
          <a:bodyPr wrap="square">
            <a:spAutoFit/>
          </a:bodyPr>
          <a:lstStyle/>
          <a:p>
            <a:pPr marL="285750" indent="-285750" algn="l">
              <a:buFont typeface="Wingdings" pitchFamily="2" charset="2"/>
              <a:buChar char="ü"/>
            </a:pPr>
            <a:r>
              <a:rPr lang="en-US" altLang="zh-CN" sz="1800" b="0" i="0" dirty="0">
                <a:solidFill>
                  <a:srgbClr val="0D0D0D"/>
                </a:solidFill>
                <a:effectLst/>
                <a:highlight>
                  <a:srgbClr val="FFFFFF"/>
                </a:highlight>
                <a:latin typeface="Söhne"/>
              </a:rPr>
              <a:t>The model has a high overall accuracy of 0.84, and the weighted average of precision, recall, and f1-score is 0.83, 0.81, and 0.81 respectively, which suggests the model performs well across different classes.</a:t>
            </a:r>
          </a:p>
          <a:p>
            <a:pPr marL="285750" indent="-285750" algn="l">
              <a:buFont typeface="Wingdings" pitchFamily="2" charset="2"/>
              <a:buChar char="ü"/>
            </a:pPr>
            <a:endParaRPr lang="en-US" altLang="zh-CN" sz="1800" dirty="0">
              <a:solidFill>
                <a:srgbClr val="0D0D0D"/>
              </a:solidFill>
              <a:highlight>
                <a:srgbClr val="FFFFFF"/>
              </a:highlight>
              <a:latin typeface="Söhne"/>
            </a:endParaRPr>
          </a:p>
          <a:p>
            <a:pPr marL="285750" indent="-285750" algn="l">
              <a:buFont typeface="Wingdings" pitchFamily="2" charset="2"/>
              <a:buChar char="ü"/>
            </a:pPr>
            <a:r>
              <a:rPr lang="en-US" altLang="zh-CN" sz="1800" b="0" i="0" dirty="0">
                <a:solidFill>
                  <a:srgbClr val="0D0D0D"/>
                </a:solidFill>
                <a:effectLst/>
                <a:highlight>
                  <a:srgbClr val="FFFFFF"/>
                </a:highlight>
                <a:latin typeface="Söhne"/>
              </a:rPr>
              <a:t>The confusion matrix indicates that the model has made a relatively low number of false negative predictions (466) compared to false positives (2497), which means it is more likely to incorrectly predict the negative class as positive.</a:t>
            </a:r>
          </a:p>
          <a:p>
            <a:pPr marL="285750" indent="-285750" algn="l">
              <a:buFont typeface="Wingdings" pitchFamily="2" charset="2"/>
              <a:buChar char="ü"/>
            </a:pPr>
            <a:endParaRPr lang="en-US" altLang="zh-CN" sz="1800" dirty="0">
              <a:solidFill>
                <a:srgbClr val="0D0D0D"/>
              </a:solidFill>
              <a:highlight>
                <a:srgbClr val="FFFFFF"/>
              </a:highlight>
              <a:latin typeface="Söhne"/>
            </a:endParaRPr>
          </a:p>
          <a:p>
            <a:pPr marL="285750" indent="-285750" algn="l">
              <a:buFont typeface="Wingdings" pitchFamily="2" charset="2"/>
              <a:buChar char="ü"/>
            </a:pPr>
            <a:r>
              <a:rPr lang="en-US" altLang="zh-CN" sz="1800" b="0" i="0" dirty="0">
                <a:solidFill>
                  <a:srgbClr val="0D0D0D"/>
                </a:solidFill>
                <a:effectLst/>
                <a:highlight>
                  <a:srgbClr val="FFFFFF"/>
                </a:highlight>
                <a:latin typeface="Söhne"/>
              </a:rPr>
              <a:t>The Receiver Operating Characteristic (ROC) curve shows an area under the curve (AUC) of 0.90, demonstrating that the model has a high true positive rate relative to the false positive rate and is good at distinguishing between the two classes.</a:t>
            </a:r>
          </a:p>
        </p:txBody>
      </p:sp>
    </p:spTree>
    <p:extLst>
      <p:ext uri="{BB962C8B-B14F-4D97-AF65-F5344CB8AC3E}">
        <p14:creationId xmlns:p14="http://schemas.microsoft.com/office/powerpoint/2010/main" val="54188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2ce55685405_0_16"/>
          <p:cNvSpPr txBox="1">
            <a:spLocks noGrp="1"/>
          </p:cNvSpPr>
          <p:nvPr>
            <p:ph type="title"/>
          </p:nvPr>
        </p:nvSpPr>
        <p:spPr>
          <a:xfrm>
            <a:off x="381000" y="518875"/>
            <a:ext cx="7836600" cy="118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7934B"/>
              </a:buClr>
              <a:buSzPts val="3200"/>
              <a:buFont typeface="Roboto"/>
              <a:buNone/>
            </a:pPr>
            <a:r>
              <a:rPr lang="en-US" dirty="0"/>
              <a:t>Method —— LSTM</a:t>
            </a:r>
            <a:endParaRPr dirty="0"/>
          </a:p>
        </p:txBody>
      </p:sp>
      <p:pic>
        <p:nvPicPr>
          <p:cNvPr id="3" name="图片 2" descr="图表, 树状图&#10;&#10;描述已自动生成">
            <a:extLst>
              <a:ext uri="{FF2B5EF4-FFF2-40B4-BE49-F238E27FC236}">
                <a16:creationId xmlns:a16="http://schemas.microsoft.com/office/drawing/2014/main" id="{1E95F193-16F7-5E74-5B83-A698F33887CE}"/>
              </a:ext>
            </a:extLst>
          </p:cNvPr>
          <p:cNvPicPr>
            <a:picLocks noChangeAspect="1"/>
          </p:cNvPicPr>
          <p:nvPr/>
        </p:nvPicPr>
        <p:blipFill>
          <a:blip r:embed="rId3"/>
          <a:stretch>
            <a:fillRect/>
          </a:stretch>
        </p:blipFill>
        <p:spPr>
          <a:xfrm>
            <a:off x="194442" y="1071435"/>
            <a:ext cx="3591678" cy="3027601"/>
          </a:xfrm>
          <a:prstGeom prst="rect">
            <a:avLst/>
          </a:prstGeom>
        </p:spPr>
      </p:pic>
      <p:pic>
        <p:nvPicPr>
          <p:cNvPr id="5" name="图片 4" descr="图表&#10;&#10;描述已自动生成">
            <a:extLst>
              <a:ext uri="{FF2B5EF4-FFF2-40B4-BE49-F238E27FC236}">
                <a16:creationId xmlns:a16="http://schemas.microsoft.com/office/drawing/2014/main" id="{4AF86028-0250-97BA-FBAE-D5262B3E2809}"/>
              </a:ext>
            </a:extLst>
          </p:cNvPr>
          <p:cNvPicPr>
            <a:picLocks noChangeAspect="1"/>
          </p:cNvPicPr>
          <p:nvPr/>
        </p:nvPicPr>
        <p:blipFill>
          <a:blip r:embed="rId4"/>
          <a:stretch>
            <a:fillRect/>
          </a:stretch>
        </p:blipFill>
        <p:spPr>
          <a:xfrm>
            <a:off x="4178413" y="1123985"/>
            <a:ext cx="7672588" cy="2924834"/>
          </a:xfrm>
          <a:prstGeom prst="rect">
            <a:avLst/>
          </a:prstGeom>
        </p:spPr>
      </p:pic>
      <p:sp>
        <p:nvSpPr>
          <p:cNvPr id="4" name="文本框 3">
            <a:extLst>
              <a:ext uri="{FF2B5EF4-FFF2-40B4-BE49-F238E27FC236}">
                <a16:creationId xmlns:a16="http://schemas.microsoft.com/office/drawing/2014/main" id="{C253D591-3BF1-320F-6039-40DAEEEBE301}"/>
              </a:ext>
            </a:extLst>
          </p:cNvPr>
          <p:cNvSpPr txBox="1"/>
          <p:nvPr/>
        </p:nvSpPr>
        <p:spPr>
          <a:xfrm>
            <a:off x="914400" y="4560039"/>
            <a:ext cx="10131972" cy="1477328"/>
          </a:xfrm>
          <a:prstGeom prst="rect">
            <a:avLst/>
          </a:prstGeom>
          <a:noFill/>
        </p:spPr>
        <p:txBody>
          <a:bodyPr wrap="square">
            <a:spAutoFit/>
          </a:bodyPr>
          <a:lstStyle/>
          <a:p>
            <a:pPr marL="285750" indent="-285750" algn="l">
              <a:buFont typeface="Wingdings" pitchFamily="2" charset="2"/>
              <a:buChar char="ü"/>
            </a:pPr>
            <a:r>
              <a:rPr lang="en-US" altLang="zh-CN" sz="1800" i="0" dirty="0">
                <a:solidFill>
                  <a:srgbClr val="0D0D0D"/>
                </a:solidFill>
                <a:effectLst/>
                <a:highlight>
                  <a:srgbClr val="FFFFFF"/>
                </a:highlight>
                <a:latin typeface="Söhne"/>
              </a:rPr>
              <a:t>LSTM’s performance metrics (precision, recall, and f1-score) are high, reaching 0.87, indicating a satisfactory overall result.</a:t>
            </a:r>
          </a:p>
          <a:p>
            <a:pPr marL="285750" indent="-285750" algn="l">
              <a:buFont typeface="Wingdings" pitchFamily="2" charset="2"/>
              <a:buChar char="ü"/>
            </a:pPr>
            <a:endParaRPr lang="en-US" altLang="zh-CN" sz="1800" i="0" dirty="0">
              <a:solidFill>
                <a:srgbClr val="0D0D0D"/>
              </a:solidFill>
              <a:effectLst/>
              <a:highlight>
                <a:srgbClr val="FFFFFF"/>
              </a:highlight>
              <a:latin typeface="Söhne"/>
            </a:endParaRPr>
          </a:p>
          <a:p>
            <a:pPr marL="285750" indent="-285750" algn="l">
              <a:buFont typeface="Wingdings" pitchFamily="2" charset="2"/>
              <a:buChar char="ü"/>
            </a:pPr>
            <a:r>
              <a:rPr lang="en-US" altLang="zh-CN" sz="1800" i="0" dirty="0">
                <a:solidFill>
                  <a:srgbClr val="0D0D0D"/>
                </a:solidFill>
                <a:effectLst/>
                <a:highlight>
                  <a:srgbClr val="FFFFFF"/>
                </a:highlight>
                <a:latin typeface="Söhne"/>
              </a:rPr>
              <a:t>The confusion matrix reveals that the most common error is misclassifying human-written text as AI-generated, which could suggest that the model is overfitting to its training data.</a:t>
            </a:r>
          </a:p>
        </p:txBody>
      </p:sp>
    </p:spTree>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2134</Words>
  <Application>Microsoft Macintosh PowerPoint</Application>
  <PresentationFormat>宽屏</PresentationFormat>
  <Paragraphs>205</Paragraphs>
  <Slides>27</Slides>
  <Notes>27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27</vt:i4>
      </vt:variant>
    </vt:vector>
  </HeadingPairs>
  <TitlesOfParts>
    <vt:vector size="36" baseType="lpstr">
      <vt:lpstr>Open Sans</vt:lpstr>
      <vt:lpstr>Roboto</vt:lpstr>
      <vt:lpstr>Calibri</vt:lpstr>
      <vt:lpstr>Roboto Slab</vt:lpstr>
      <vt:lpstr>Wingdings</vt:lpstr>
      <vt:lpstr>Söhne</vt:lpstr>
      <vt:lpstr>Arial</vt:lpstr>
      <vt:lpstr>Title Page</vt:lpstr>
      <vt:lpstr>Content Page</vt:lpstr>
      <vt:lpstr>Distinguishing  AI-Generated Text from Human-Authored Text</vt:lpstr>
      <vt:lpstr>Background</vt:lpstr>
      <vt:lpstr>Previous work and research</vt:lpstr>
      <vt:lpstr>Data source description</vt:lpstr>
      <vt:lpstr>Data Preprocessing</vt:lpstr>
      <vt:lpstr>Exploratory Data Analysis</vt:lpstr>
      <vt:lpstr>Method —— Logistic Regression </vt:lpstr>
      <vt:lpstr>Method —— Random Forest</vt:lpstr>
      <vt:lpstr>Method —— LSTM</vt:lpstr>
      <vt:lpstr>Method —— Kmeans Model  </vt:lpstr>
      <vt:lpstr>Method —— Generative Adversarial Model </vt:lpstr>
      <vt:lpstr>Conclusions/Comparison </vt:lpstr>
      <vt:lpstr>Charts</vt:lpstr>
      <vt:lpstr>Shapes</vt:lpstr>
      <vt:lpstr>Hex Shape Options and Text Fill</vt:lpstr>
      <vt:lpstr>Hex Shape Examples</vt:lpstr>
      <vt:lpstr>Hex Shape Options and Text Fill</vt:lpstr>
      <vt:lpstr>Charts</vt:lpstr>
      <vt:lpstr>Charts</vt:lpstr>
      <vt:lpstr>Chart Sample 1</vt:lpstr>
      <vt:lpstr>Chart Sample 2</vt:lpstr>
      <vt:lpstr>Chart Sample 3</vt:lpstr>
      <vt:lpstr>Additional Chart Layouts</vt:lpstr>
      <vt:lpstr>Additional Chart Layouts Examples</vt:lpstr>
      <vt:lpstr>Icons</vt:lpstr>
      <vt:lpstr>Icons</vt:lpstr>
      <vt:lpstr>Icon Use Examples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Distinguishing  AI-Generated Text from Human-Authored Text</dc:title>
  <dc:creator>Perez, Raul N</dc:creator>
  <cp:lastModifiedBy>Tao, Haijiao</cp:lastModifiedBy>
  <cp:revision>13</cp:revision>
  <dcterms:created xsi:type="dcterms:W3CDTF">2022-08-24T13:02:54Z</dcterms:created>
  <dcterms:modified xsi:type="dcterms:W3CDTF">2024-04-23T01:46:33Z</dcterms:modified>
</cp:coreProperties>
</file>